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58" r:id="rId4"/>
    <p:sldId id="259" r:id="rId5"/>
    <p:sldId id="260" r:id="rId6"/>
    <p:sldId id="305" r:id="rId7"/>
    <p:sldId id="306" r:id="rId8"/>
    <p:sldId id="261" r:id="rId9"/>
    <p:sldId id="320" r:id="rId10"/>
    <p:sldId id="264" r:id="rId11"/>
    <p:sldId id="262" r:id="rId12"/>
    <p:sldId id="263" r:id="rId13"/>
    <p:sldId id="308" r:id="rId14"/>
    <p:sldId id="321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275" r:id="rId24"/>
    <p:sldId id="278" r:id="rId25"/>
    <p:sldId id="279" r:id="rId26"/>
    <p:sldId id="283" r:id="rId27"/>
    <p:sldId id="285" r:id="rId28"/>
    <p:sldId id="287" r:id="rId29"/>
    <p:sldId id="282" r:id="rId30"/>
    <p:sldId id="289" r:id="rId31"/>
    <p:sldId id="292" r:id="rId32"/>
    <p:sldId id="288" r:id="rId33"/>
    <p:sldId id="293" r:id="rId34"/>
    <p:sldId id="295" r:id="rId35"/>
    <p:sldId id="294" r:id="rId36"/>
    <p:sldId id="297" r:id="rId37"/>
    <p:sldId id="298" r:id="rId38"/>
    <p:sldId id="299" r:id="rId39"/>
    <p:sldId id="300" r:id="rId40"/>
    <p:sldId id="301" r:id="rId41"/>
    <p:sldId id="303" r:id="rId42"/>
    <p:sldId id="296" r:id="rId43"/>
    <p:sldId id="304" r:id="rId44"/>
    <p:sldId id="276" r:id="rId45"/>
    <p:sldId id="317" r:id="rId46"/>
    <p:sldId id="319" r:id="rId47"/>
    <p:sldId id="281" r:id="rId48"/>
  </p:sldIdLst>
  <p:sldSz cx="12192000" cy="6858000"/>
  <p:notesSz cx="6858000" cy="9144000"/>
  <p:embeddedFontLst>
    <p:embeddedFont>
      <p:font typeface="Malgun Gothic" panose="020B0503020000020004" pitchFamily="50" charset="-127"/>
      <p:regular r:id="rId51"/>
      <p:bold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Lato" panose="020F0502020204030203" pitchFamily="34" charset="0"/>
      <p:regular r:id="rId57"/>
      <p:bold r:id="rId58"/>
      <p:italic r:id="rId59"/>
      <p:boldItalic r:id="rId60"/>
    </p:embeddedFont>
    <p:embeddedFont>
      <p:font typeface="Nunito" pitchFamily="2" charset="0"/>
      <p:regular r:id="rId61"/>
      <p:bold r:id="rId62"/>
      <p:italic r:id="rId63"/>
      <p:boldItalic r:id="rId64"/>
    </p:embeddedFont>
    <p:embeddedFont>
      <p:font typeface="Poppins SemiBold" panose="00000700000000000000" pitchFamily="2" charset="0"/>
      <p:regular r:id="rId65"/>
      <p:bold r:id="rId66"/>
      <p:italic r:id="rId67"/>
      <p:boldItalic r:id="rId68"/>
    </p:embeddedFont>
    <p:embeddedFont>
      <p:font typeface="에스코어 드림 4 Regular" panose="020B0503030302020204" pitchFamily="34" charset="-127"/>
      <p:regular r:id="rId69"/>
    </p:embeddedFont>
    <p:embeddedFont>
      <p:font typeface="에스코어 드림 5 Medium" panose="020B0503030302020204" pitchFamily="34" charset="-127"/>
      <p:regular r:id="rId70"/>
    </p:embeddedFont>
    <p:embeddedFont>
      <p:font typeface="에스코어 드림 6 Bold" panose="020B0703030302020204" pitchFamily="34" charset="-127"/>
      <p:bold r:id="rId71"/>
    </p:embeddedFont>
    <p:embeddedFont>
      <p:font typeface="에스코어 드림 9 Black" panose="020B0A03030302020204" pitchFamily="34" charset="-127"/>
      <p:bold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26">
          <p15:clr>
            <a:srgbClr val="A4A3A4"/>
          </p15:clr>
        </p15:guide>
        <p15:guide id="2" pos="4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3" roundtripDataSignature="AMtx7mitNoOgyWpX5w0y68wYslHxNiGL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0A21F9-B962-4DC6-B635-6FC504DBD73D}">
  <a:tblStyle styleId="{A70A21F9-B962-4DC6-B635-6FC504DBD7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9B2673-90CE-4790-8082-7C19D98FCE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7" autoAdjust="0"/>
    <p:restoredTop sz="78495" autoAdjust="0"/>
  </p:normalViewPr>
  <p:slideViewPr>
    <p:cSldViewPr snapToGrid="0">
      <p:cViewPr varScale="1">
        <p:scale>
          <a:sx n="52" d="100"/>
          <a:sy n="52" d="100"/>
        </p:scale>
        <p:origin x="1032" y="56"/>
      </p:cViewPr>
      <p:guideLst>
        <p:guide orient="horz" pos="3226"/>
        <p:guide pos="483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50FE6A-3954-49C5-B8C8-813987114B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DCE04B-3176-46EF-984C-2355AA2740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3D6E5-6B00-42B3-BDFD-3F9335292120}" type="datetimeFigureOut">
              <a:rPr lang="ko-KR" altLang="en-US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2021-10-08</a:t>
            </a:fld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43C223-2E66-4707-94AA-E3329A8D91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18D634-FEEB-48F8-8915-7CFE7EB204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A7EFE-0AC5-4FEC-B7AB-E8E7048A4E20}" type="slidenum">
              <a:rPr lang="ko-KR" altLang="en-US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‹#›</a:t>
            </a:fld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7869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Calibri"/>
                <a:sym typeface="Calibri"/>
              </a:rPr>
              <a:pPr algn="r"/>
              <a:t>‹#›</a:t>
            </a:fld>
            <a:endParaRPr lang="ko-KR" altLang="en-US" sz="1200" dirty="0">
              <a:solidFill>
                <a:schemeClr val="dk1"/>
              </a:solidFill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7" name="Google Shape;1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6" name="Google Shape;1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저희의 시스템 아키텍처에 대해서 간략히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소개드리겠습니다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워크플로우는 수집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차적재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처리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차적재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분석 및 서비스로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이루어져있고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작업은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AWS EC2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내에서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하둡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HDFS spark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mongodb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airflow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설치하여 작업하였습니다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자세한 데이터 흐름도의 설명은 다음장에서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설명드리겠습니다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데이터 플로우에 대해서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설명드리겠습니다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첫째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플레이스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제외한 모든 데이터를 원본상태로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hdfs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파일에 적재 합니다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둘째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스파크로 코로나데이터를 통합하는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전처리하였고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인스타데이터와 네이버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스파크 처리를 하였습니다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셋째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인스타데이터와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네이버플레이스를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가지고 처리한 데이터는 숙소 카테고리를 분류하기 위해 클러스터링을 진행합니다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넷째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분류된 숙소 정보의 최종 데이터셋을 적재합니다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다섯째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몽고디비에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있는데이터를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기준으로 추천시스템을 만들어 다시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몽고디비에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적재합니다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5602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먼저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수집단계입니다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인스타그램, 코로나 데이터, 네이버 데이터 이렇게 세가지 데이터를 수집하였습니다.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인스타그램 게시물 같은 경우에는 감성숙소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확인할 수 있는 전국단위 상위 7개의 감성숙소 공유 계정을 선택하여 크롤링하였습니다.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 데이터는 보건복지부에서 제공하는 감염 현황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오픈api와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지역별 거리두기 단계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크롤링을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활용하였고,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 데이터는 네이버에서 제공하는 숙소정보 리스트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api와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감성숙소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나오는 약 4000개의 블로그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크롤링을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활용하였습니다.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9" name="Google Shape;1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인스타그램 게시물 같은 경우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보시는바와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같이 이미지와 텍스트 부분으로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나누어져있습니다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이미지는 숙소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형식으로 수집하여 숙소 대표사진으로 활용하였고,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텍스트는 숙소 정보,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좋아요수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장소 추출과 유사도 판별에 활용하였습니다.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사진은 프로젝트가 진행된 후 모두 파기할 예정입니다.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HDFS -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다양한 확장자 활용 가능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주기성을 가진 데이터의 적재 및 배치처리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원본 보존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저희는 이 특징을 이용하여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버전관리와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parquet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spark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연동처리를 할 수 있었습니다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저희가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HDFS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insta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corona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parquet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파일로 변환시킨 후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적재시킨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목록을 나타낸 사진입니다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17" name="Google Shape;2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spark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RDD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형식과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DataFrame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API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빠른 데이터 처리를 할 수 있다는 장점이 있습니다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따라서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hdfs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적재된  인스타그램 데이터셋을 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spark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불러와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pandas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형식으로 이용하여 처리하였고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코로나 데이터셋을 불러와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spark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Dataframe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처리를 진행해 보았습니다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진행은 추출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제거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병합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취합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대체를 통하여 진행하였습니다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16e97e21f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0" name="Google Shape;240;gf16e97e21f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Google Shape;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몽고 설명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RDBMS는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테이블에 데이터를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적재할때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정규화과정을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거치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때문에 자동화 시스템을 구현하기에 응답속도 측면에서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mongodb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적절할 것이라 판단하였습니다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장고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벡엔드부분은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RDB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사용되지만 본 프로젝트에서 장고와 몽고를 합친 엔진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디종고를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활용하여 로그인과 회원가입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시스템을 구현하였습니다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또한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pymongo를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활용하여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몽고디비매니저를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데이터를 불러올 수 있게 하였습니다.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2" name="Google Shape;2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먼저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에어플로우에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대해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설명드리겠습니다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에어플로우는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스파크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파이썬 형식의 데이터 처리가 가능하고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bash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명령어를 이용한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스케쥴링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기능이 있습니다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점을 이용하여 저희는 파이프라인 자동화를 할 수 있었습니다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에어플로우는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기본 옵션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SQLite를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제공하지만,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직렬로서만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구성된다는 단점이 있습니다. 병렬처리를 위해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DB백엔드를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연결하여 설정해주었습니다.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첫번째 사진은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airflow를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연동하여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airflow라는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생성해 주었고, 그 안에 생성된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table들을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확인하여 정상적으로 연동이 되었다는 것을 확인할 수 있습니다.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두번째 사진은 파이썬 스크립트로 작성한 DAG(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덱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)목록 입니다.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DAG는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여러개의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태스크로 이루어져 있어 한 개의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Dag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여러 업무를 한번에 처리할 수 있었습니다.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2" name="Google Shape;2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6184e4f38_2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 상단부에 있는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airflow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dga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설계를 보시면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저희가 수집한 데이터를 목적에 맞게 취합하여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Dag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만든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list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확인하실 수 있습니다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위의 두 사진은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DAG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워크플로우가 어떤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task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과정을 통해 진행되었는지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Graph view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표현한 것 입니다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수집 처리 적재의 과정을 자동화하였습니다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부분에 대해 ‘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insta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 DAG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어떻게 작동하는지 짧은 동영상으로 대체하겠습니다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동영상 재생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 off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on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전환하고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scheduling -&gt; queue -&gt; running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과정을 거쳐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success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까지 확인 할 수 있었습니다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9" name="Google Shape;289;gf6184e4f38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b3a1ec52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0" name="Google Shape;300;gcb3a1ec52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b3a1ec526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4" name="Google Shape;354;gcb3a1ec526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b3a1ec526_0_3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6" name="Google Shape;366;gcb3a1ec526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b3a1ec526_0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9" name="Google Shape;419;gcb3a1ec526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cb3a1ec526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38" name="Google Shape;438;gcb3a1ec526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b3a1ec526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9" name="Google Shape;459;gcb3a1ec526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b3a1ec526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7" name="Google Shape;407;gcb3a1ec52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1" name="Google Shape;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cb3a1ec526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76" name="Google Shape;476;gcb3a1ec52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cb3a1ec526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10" name="Google Shape;510;gcb3a1ec526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cb3a1ec526_0_3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7" name="Google Shape;467;gcb3a1ec526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21" name="Google Shape;52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38" name="Google Shape;5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31" name="Google Shape;53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0" name="Google Shape;57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7" name="Google Shape;57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7" name="Google Shape;58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f60b37008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02" name="Google Shape;602;gf60b3700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b3a1ec52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구성원 설명 및 역할 필요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1" name="Google Shape;61;gcb3a1ec52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f60b37008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15" name="Google Shape;615;gf60b37008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cb3a1ec526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45" name="Google Shape;645;gcb3a1ec526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사이트 레퍼런스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50" name="Google Shape;5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52" name="Google Shape;65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05027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b3a1ec52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1" name="Google Shape;311;gcb3a1ec52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b3a1ec52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9" name="Google Shape;319;gcb3a1ec52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87745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cb3a1ec526_0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29" name="Google Shape;429;gcb3a1ec52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62376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b3a1ec526_0_3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5" name="Google Shape;395;gcb3a1ec526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0424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629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593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6" name="Google Shape;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6" name="Google Shape;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2182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и объект">
  <p:cSld name="1_Заголовок и объект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620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олько заголовок">
  <p:cSld name="1_Только заголовок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/>
          <p:nvPr/>
        </p:nvSpPr>
        <p:spPr>
          <a:xfrm>
            <a:off x="11722913" y="6611819"/>
            <a:ext cx="938174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1" i="0" u="none" strike="noStrike" cap="none" smtClean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‹#›</a:t>
            </a:fld>
            <a:endParaRPr sz="400" b="0" i="0" u="none" strike="noStrike" cap="none" dirty="0">
              <a:solidFill>
                <a:srgbClr val="0000E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8"/>
          <p:cNvSpPr txBox="1"/>
          <p:nvPr/>
        </p:nvSpPr>
        <p:spPr>
          <a:xfrm>
            <a:off x="9990758" y="6575907"/>
            <a:ext cx="219803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ⓒ</a:t>
            </a:r>
            <a:r>
              <a:rPr lang="ko-KR" sz="900" b="0" i="0" u="none" strike="noStrike" cap="none" dirty="0" err="1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Saebyeol</a:t>
            </a:r>
            <a:r>
              <a:rPr lang="ko-KR" sz="900" b="0" i="0" u="none" strike="noStrike" cap="none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 </a:t>
            </a:r>
            <a:r>
              <a:rPr lang="ko-KR" sz="900" b="0" i="0" u="none" strike="noStrike" cap="none" dirty="0" err="1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Yu</a:t>
            </a:r>
            <a:r>
              <a:rPr lang="ko-KR" sz="900" b="0" i="0" u="none" strike="noStrike" cap="none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. </a:t>
            </a:r>
            <a:r>
              <a:rPr lang="ko-KR" sz="900" b="0" i="0" u="none" strike="noStrike" cap="none" dirty="0" err="1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Saebyeol’s</a:t>
            </a:r>
            <a:r>
              <a:rPr lang="ko-KR" sz="900" b="0" i="0" u="none" strike="noStrike" cap="none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 PowerPoint</a:t>
            </a:r>
            <a:endParaRPr sz="900" b="0" i="0" u="none" strike="noStrike" cap="none" dirty="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/>
              <a:sym typeface="Arial"/>
            </a:endParaRPr>
          </a:p>
        </p:txBody>
      </p:sp>
      <p:sp>
        <p:nvSpPr>
          <p:cNvPr id="22" name="Google Shape;22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3" name="Google Shape;23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4" name="Google Shape;24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5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4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"/>
          <p:cNvSpPr txBox="1"/>
          <p:nvPr/>
        </p:nvSpPr>
        <p:spPr>
          <a:xfrm>
            <a:off x="1474126" y="4153591"/>
            <a:ext cx="9243748" cy="2237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Nunito"/>
              <a:buNone/>
            </a:pPr>
            <a:r>
              <a:rPr lang="ko-KR" sz="8000" b="1" i="0" u="none" strike="noStrike" cap="none" dirty="0" err="1">
                <a:solidFill>
                  <a:srgbClr val="F2F2F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unito"/>
                <a:sym typeface="Nunito"/>
              </a:rPr>
              <a:t>SNS기반</a:t>
            </a:r>
            <a:r>
              <a:rPr lang="ko-KR" sz="8000" b="1" i="0" u="none" strike="noStrike" cap="none" dirty="0">
                <a:solidFill>
                  <a:srgbClr val="F2F2F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unito"/>
                <a:sym typeface="Nunito"/>
              </a:rPr>
              <a:t> </a:t>
            </a:r>
            <a:endParaRPr lang="en-US" altLang="ko-KR" sz="8000" b="1" i="0" u="none" strike="noStrike" cap="none" dirty="0">
              <a:solidFill>
                <a:srgbClr val="F2F2F2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Nunito"/>
              <a:sym typeface="Nuni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Nunito"/>
              <a:buNone/>
            </a:pPr>
            <a:r>
              <a:rPr lang="ko-KR" sz="8000" b="1" i="0" u="none" strike="noStrike" cap="none" dirty="0">
                <a:solidFill>
                  <a:srgbClr val="F2F2F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unito"/>
                <a:sym typeface="Nunito"/>
              </a:rPr>
              <a:t>감성숙소 추천</a:t>
            </a:r>
            <a:r>
              <a:rPr lang="ko-KR" altLang="en-US" sz="8000" b="1" i="0" u="none" strike="noStrike" cap="none" dirty="0">
                <a:solidFill>
                  <a:srgbClr val="F2F2F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unito"/>
                <a:sym typeface="Nunito"/>
              </a:rPr>
              <a:t>서비스</a:t>
            </a:r>
            <a:endParaRPr lang="en-US" altLang="ko-KR" sz="8000" b="1" i="0" u="none" strike="noStrike" cap="none" dirty="0">
              <a:solidFill>
                <a:srgbClr val="F2F2F2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Nunito"/>
              <a:sym typeface="Nuni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Nunito"/>
              <a:buNone/>
            </a:pPr>
            <a:endParaRPr sz="7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endParaRPr sz="199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4" name="Google Shape;32;p1">
            <a:extLst>
              <a:ext uri="{FF2B5EF4-FFF2-40B4-BE49-F238E27FC236}">
                <a16:creationId xmlns:a16="http://schemas.microsoft.com/office/drawing/2014/main" id="{5F8D1739-C018-4BB6-9B53-90B442102F7D}"/>
              </a:ext>
            </a:extLst>
          </p:cNvPr>
          <p:cNvSpPr txBox="1"/>
          <p:nvPr/>
        </p:nvSpPr>
        <p:spPr>
          <a:xfrm>
            <a:off x="1474126" y="254913"/>
            <a:ext cx="9243748" cy="801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OJO</a:t>
            </a:r>
            <a:br>
              <a:rPr lang="ko-KR" sz="2800" b="1" i="0" u="none" strike="noStrike" cap="none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</a:br>
            <a:r>
              <a:rPr lang="ko-KR" altLang="en-US" sz="2800" b="1" i="0" u="none" strike="noStrike" cap="none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기업요구사항 기반의 문제해결 </a:t>
            </a:r>
            <a:r>
              <a:rPr lang="en-US" altLang="ko-KR" sz="2800" b="1" i="0" u="none" strike="noStrike" cap="none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PJT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Arial"/>
              <a:buNone/>
            </a:pPr>
            <a:endParaRPr lang="en-US" sz="2800" b="1" dirty="0">
              <a:solidFill>
                <a:srgbClr val="59595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Arial"/>
              <a:buNone/>
            </a:pPr>
            <a:endParaRPr sz="5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Google Shape;32;p1">
            <a:extLst>
              <a:ext uri="{FF2B5EF4-FFF2-40B4-BE49-F238E27FC236}">
                <a16:creationId xmlns:a16="http://schemas.microsoft.com/office/drawing/2014/main" id="{4983FBEF-803A-4084-8E5E-AB40FEA40CBD}"/>
              </a:ext>
            </a:extLst>
          </p:cNvPr>
          <p:cNvSpPr txBox="1"/>
          <p:nvPr/>
        </p:nvSpPr>
        <p:spPr>
          <a:xfrm>
            <a:off x="2886366" y="1056172"/>
            <a:ext cx="6419268" cy="801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Arial"/>
              <a:buNone/>
            </a:pPr>
            <a:r>
              <a:rPr lang="ko-KR" altLang="en-US" sz="1800" b="1" i="0" u="none" strike="noStrike" cap="none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이민성</a:t>
            </a:r>
            <a:r>
              <a:rPr lang="en-US" altLang="ko-KR" sz="1800" b="1" i="0" u="none" strike="noStrike" cap="none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, </a:t>
            </a:r>
            <a:r>
              <a:rPr lang="ko-KR" altLang="en-US" sz="1800" b="1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최원희</a:t>
            </a:r>
            <a:r>
              <a:rPr lang="en-US" altLang="ko-KR" sz="1800" b="1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800" b="1" dirty="0" err="1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박성하</a:t>
            </a:r>
            <a:r>
              <a:rPr lang="en-US" altLang="ko-KR" sz="1800" b="1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800" b="1" dirty="0" err="1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김정명</a:t>
            </a:r>
            <a:r>
              <a:rPr lang="en-US" altLang="ko-KR" sz="1800" b="1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800" b="1" dirty="0" err="1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김태리</a:t>
            </a:r>
            <a:endParaRPr lang="en-US" sz="1800" b="1" dirty="0">
              <a:solidFill>
                <a:srgbClr val="59595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Arial"/>
              <a:buNone/>
            </a:pPr>
            <a:endParaRPr sz="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12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140" name="Google Shape;140;p12"/>
          <p:cNvGraphicFramePr/>
          <p:nvPr>
            <p:extLst>
              <p:ext uri="{D42A27DB-BD31-4B8C-83A1-F6EECF244321}">
                <p14:modId xmlns:p14="http://schemas.microsoft.com/office/powerpoint/2010/main" val="98540721"/>
              </p:ext>
            </p:extLst>
          </p:nvPr>
        </p:nvGraphicFramePr>
        <p:xfrm>
          <a:off x="235913" y="2158969"/>
          <a:ext cx="5993437" cy="2934082"/>
        </p:xfrm>
        <a:graphic>
          <a:graphicData uri="http://schemas.openxmlformats.org/drawingml/2006/table">
            <a:tbl>
              <a:tblPr>
                <a:noFill/>
                <a:tableStyleId>{A70A21F9-B962-4DC6-B635-6FC504DBD73D}</a:tableStyleId>
              </a:tblPr>
              <a:tblGrid>
                <a:gridCol w="1249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5714">
                  <a:extLst>
                    <a:ext uri="{9D8B030D-6E8A-4147-A177-3AD203B41FA5}">
                      <a16:colId xmlns:a16="http://schemas.microsoft.com/office/drawing/2014/main" val="1005960692"/>
                    </a:ext>
                  </a:extLst>
                </a:gridCol>
                <a:gridCol w="1120397">
                  <a:extLst>
                    <a:ext uri="{9D8B030D-6E8A-4147-A177-3AD203B41FA5}">
                      <a16:colId xmlns:a16="http://schemas.microsoft.com/office/drawing/2014/main" val="3352393699"/>
                    </a:ext>
                  </a:extLst>
                </a:gridCol>
                <a:gridCol w="1974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1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4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예약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4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가격비교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4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분류기준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테마별</a:t>
                      </a:r>
                      <a:r>
                        <a:rPr lang="ko-KR" altLang="en-US" sz="14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 숙소 추천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466839"/>
                  </a:ext>
                </a:extLst>
              </a:tr>
              <a:tr h="3211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호텔스컴바인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  <a:endParaRPr sz="12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X</a:t>
                      </a:r>
                      <a:endParaRPr sz="12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5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  <a:endParaRPr sz="105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5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  <a:endParaRPr sz="105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여기어때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X</a:t>
                      </a:r>
                      <a:endParaRPr sz="12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지역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4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아고다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9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야놀자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지역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데일리호텔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7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꿀스테이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9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에어비앤비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지역</a:t>
                      </a: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기능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01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스테이폴리오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50" u="none" strike="noStrike" cap="none" dirty="0">
                          <a:solidFill>
                            <a:srgbClr val="333333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  <a:endParaRPr sz="1050" u="none" strike="noStrike" cap="none" dirty="0">
                        <a:solidFill>
                          <a:srgbClr val="333333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50" u="sng" strike="noStrike" cap="none" dirty="0">
                          <a:solidFill>
                            <a:srgbClr val="333333"/>
                          </a:solidFill>
                          <a:highlight>
                            <a:srgbClr val="FFFF00"/>
                          </a:highlight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  <a:r>
                        <a:rPr lang="en-US" altLang="ko-KR" sz="1050" u="sng" strike="noStrike" cap="none" dirty="0">
                          <a:solidFill>
                            <a:srgbClr val="333333"/>
                          </a:solidFill>
                          <a:highlight>
                            <a:srgbClr val="FFFF00"/>
                          </a:highlight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u="sng" strike="noStrike" cap="none" dirty="0">
                          <a:solidFill>
                            <a:srgbClr val="333333"/>
                          </a:solidFill>
                          <a:highlight>
                            <a:srgbClr val="FFFF00"/>
                          </a:highlight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디자인</a:t>
                      </a:r>
                      <a:r>
                        <a:rPr lang="en-US" altLang="ko-KR" sz="1050" u="sng" strike="noStrike" cap="none" dirty="0">
                          <a:solidFill>
                            <a:srgbClr val="333333"/>
                          </a:solidFill>
                          <a:highlight>
                            <a:srgbClr val="FFFF00"/>
                          </a:highlight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u="sng" strike="noStrike" cap="none" dirty="0">
                          <a:solidFill>
                            <a:srgbClr val="333333"/>
                          </a:solidFill>
                          <a:highlight>
                            <a:srgbClr val="FFFF00"/>
                          </a:highlight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기능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Google Shape;148;gcb3a1ec526_0_14">
            <a:extLst>
              <a:ext uri="{FF2B5EF4-FFF2-40B4-BE49-F238E27FC236}">
                <a16:creationId xmlns:a16="http://schemas.microsoft.com/office/drawing/2014/main" id="{D1D6EB5D-32B3-45A4-A8EF-62A21A12FC03}"/>
              </a:ext>
            </a:extLst>
          </p:cNvPr>
          <p:cNvSpPr txBox="1"/>
          <p:nvPr/>
        </p:nvSpPr>
        <p:spPr>
          <a:xfrm>
            <a:off x="6380480" y="4938790"/>
            <a:ext cx="45927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예시 - </a:t>
            </a: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스테이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폴리오</a:t>
            </a: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다양한 카테고리로 감성숙소를 분류하였지만, 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숙소의 종류는 200개가 안되는 </a:t>
            </a:r>
            <a:r>
              <a:rPr 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것으로확인됨</a:t>
            </a:r>
            <a:r>
              <a:rPr 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.</a:t>
            </a:r>
            <a:endParaRPr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6" name="Google Shape;151;gcb3a1ec526_0_14">
            <a:extLst>
              <a:ext uri="{FF2B5EF4-FFF2-40B4-BE49-F238E27FC236}">
                <a16:creationId xmlns:a16="http://schemas.microsoft.com/office/drawing/2014/main" id="{7C4C65B6-9F12-4520-B2B9-8A3CCFD487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480" y="1074793"/>
            <a:ext cx="5136515" cy="33526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4;p5">
            <a:extLst>
              <a:ext uri="{FF2B5EF4-FFF2-40B4-BE49-F238E27FC236}">
                <a16:creationId xmlns:a16="http://schemas.microsoft.com/office/drawing/2014/main" id="{965BAACF-1770-46F8-B8FB-450962714D3C}"/>
              </a:ext>
            </a:extLst>
          </p:cNvPr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ko-KR" altLang="en-US" sz="36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숙박 서비스 현황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8C50F6-1DFB-4441-AD65-A525D593D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7607" y="989388"/>
            <a:ext cx="2719388" cy="45827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 txBox="1"/>
          <p:nvPr/>
        </p:nvSpPr>
        <p:spPr>
          <a:xfrm>
            <a:off x="6784455" y="4623944"/>
            <a:ext cx="5860087" cy="219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2000" b="0" i="0" u="none" strike="noStrike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SNS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데이터 기반</a:t>
            </a:r>
            <a:r>
              <a:rPr lang="ko-KR" sz="2000" b="0" i="0" u="none" strike="noStrike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</a:t>
            </a:r>
            <a:r>
              <a:rPr lang="ko-KR" altLang="en-US" sz="2000" b="0" i="0" u="none" strike="noStrike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텍스트분석을 진행하여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  <a:p>
            <a:pPr marL="0" marR="0" lvl="0" indent="0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000" b="0" i="0" u="none" strike="noStrike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감성숙소를 </a:t>
            </a:r>
            <a:r>
              <a:rPr lang="ko-KR" altLang="en-US" sz="2000" b="0" i="0" u="none" strike="noStrike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테마</a:t>
            </a:r>
            <a:r>
              <a:rPr lang="ko-KR" sz="2000" b="0" i="0" u="none" strike="noStrike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별로 </a:t>
            </a:r>
            <a:r>
              <a:rPr lang="ko-KR" altLang="en-US" sz="2000" b="0" i="0" u="none" strike="noStrike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군집화하고</a:t>
            </a:r>
            <a:r>
              <a:rPr lang="en-US" altLang="ko-KR" sz="2000" b="0" i="0" u="none" strike="noStrike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,</a:t>
            </a:r>
            <a:r>
              <a:rPr lang="ko-KR" altLang="en-US" sz="2000" b="0" i="0" u="none" strike="noStrike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</a:t>
            </a:r>
            <a:endParaRPr lang="en-US" altLang="ko-KR" sz="2000" b="0" i="0" u="none" strike="noStrike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  <a:p>
            <a:pPr marL="0" marR="0" lvl="0" indent="0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2000" b="0" i="0" u="none" strike="noStrike" dirty="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안전한 여행정보 제공 숙소 추천</a:t>
            </a:r>
            <a:r>
              <a:rPr lang="ko-KR" sz="2000" b="0" i="0" u="none" strike="noStrike" dirty="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서비스를 구현</a:t>
            </a:r>
            <a:br>
              <a:rPr lang="ko-KR" sz="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</a:br>
            <a:endParaRPr sz="600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cxnSp>
        <p:nvCxnSpPr>
          <p:cNvPr id="121" name="Google Shape;121;p10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2" name="Google Shape;122;p10"/>
          <p:cNvSpPr txBox="1"/>
          <p:nvPr/>
        </p:nvSpPr>
        <p:spPr>
          <a:xfrm>
            <a:off x="6784455" y="1076922"/>
            <a:ext cx="7564242" cy="132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ko-KR" altLang="en-US" sz="2000" b="1" i="0" u="none" strike="noStrike" dirty="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코로나</a:t>
            </a:r>
            <a:r>
              <a:rPr lang="ko-KR" altLang="en-US" sz="2000" b="1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시대 속 </a:t>
            </a:r>
          </a:p>
          <a:p>
            <a:pPr marL="0" marR="0" lvl="0" indent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 b="1" i="0" u="none" strike="noStrike" dirty="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안전하면서도 자유로운 여행</a:t>
            </a:r>
            <a:r>
              <a:rPr lang="ko-KR" sz="2000" b="1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을 떠나고 싶은 </a:t>
            </a:r>
            <a:endParaRPr sz="2000" b="1" i="0" u="none" strike="noStrik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  <a:p>
            <a:pPr marL="0" marR="0" lvl="0" indent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 b="1" i="0" u="none" strike="noStrike" dirty="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20대 ~30대 </a:t>
            </a:r>
            <a:r>
              <a:rPr lang="ko-KR" sz="2000" b="1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여행객</a:t>
            </a:r>
            <a:endParaRPr sz="2000" b="1" i="0" u="none" strike="noStrike" dirty="0">
              <a:solidFill>
                <a:schemeClr val="accent6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23" name="Google Shape;123;p10" descr="강원도 디톡스 여행 | 웰니스 힐링 관광지 | Korea Tour Guide for travelers | 디그램 여행 가이드 -  K-Tourism / Korea Tour guide for travelers / Tour / dgram / 디그램 /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898" y="2078537"/>
            <a:ext cx="4360800" cy="35420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2;p10">
            <a:extLst>
              <a:ext uri="{FF2B5EF4-FFF2-40B4-BE49-F238E27FC236}">
                <a16:creationId xmlns:a16="http://schemas.microsoft.com/office/drawing/2014/main" id="{A6CA6FC6-E068-4043-BDA9-3B74148E5B35}"/>
              </a:ext>
            </a:extLst>
          </p:cNvPr>
          <p:cNvSpPr txBox="1"/>
          <p:nvPr/>
        </p:nvSpPr>
        <p:spPr>
          <a:xfrm>
            <a:off x="5456176" y="1481260"/>
            <a:ext cx="1279648" cy="67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ko-KR" altLang="en-US" sz="3200" b="1" i="0" u="none" strike="noStrike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타겟</a:t>
            </a:r>
            <a:endParaRPr sz="3200" b="1" i="0" u="none" strike="noStrike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</p:txBody>
      </p:sp>
      <p:sp>
        <p:nvSpPr>
          <p:cNvPr id="8" name="Google Shape;122;p10">
            <a:extLst>
              <a:ext uri="{FF2B5EF4-FFF2-40B4-BE49-F238E27FC236}">
                <a16:creationId xmlns:a16="http://schemas.microsoft.com/office/drawing/2014/main" id="{CC653DED-742F-4AB8-BA63-C29FA2B6D425}"/>
              </a:ext>
            </a:extLst>
          </p:cNvPr>
          <p:cNvSpPr txBox="1"/>
          <p:nvPr/>
        </p:nvSpPr>
        <p:spPr>
          <a:xfrm>
            <a:off x="2362510" y="5236590"/>
            <a:ext cx="7564242" cy="48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ko-KR" altLang="en-US" sz="3200" b="1" i="0" u="none" strike="noStrike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목표</a:t>
            </a:r>
            <a:endParaRPr sz="3200" b="1" i="0" u="none" strike="noStrike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</p:txBody>
      </p:sp>
      <p:sp>
        <p:nvSpPr>
          <p:cNvPr id="9" name="Google Shape;74;p5">
            <a:extLst>
              <a:ext uri="{FF2B5EF4-FFF2-40B4-BE49-F238E27FC236}">
                <a16:creationId xmlns:a16="http://schemas.microsoft.com/office/drawing/2014/main" id="{6D7A94B5-A7F4-4641-A5FF-4858286859BF}"/>
              </a:ext>
            </a:extLst>
          </p:cNvPr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ko-KR" altLang="en-US" sz="36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서비스 </a:t>
            </a:r>
            <a:r>
              <a:rPr lang="ko-KR" altLang="en-US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목표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10" name="Google Shape;122;p10">
            <a:extLst>
              <a:ext uri="{FF2B5EF4-FFF2-40B4-BE49-F238E27FC236}">
                <a16:creationId xmlns:a16="http://schemas.microsoft.com/office/drawing/2014/main" id="{F04C98F1-740C-4114-91A4-93CECBB76507}"/>
              </a:ext>
            </a:extLst>
          </p:cNvPr>
          <p:cNvSpPr txBox="1"/>
          <p:nvPr/>
        </p:nvSpPr>
        <p:spPr>
          <a:xfrm>
            <a:off x="4627758" y="3022670"/>
            <a:ext cx="7564242" cy="462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ko-KR" altLang="en-US" sz="2000" b="1" i="0" u="none" strike="noStrike" dirty="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다양한</a:t>
            </a:r>
            <a:r>
              <a:rPr lang="ko-KR" sz="2000" b="1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감성 </a:t>
            </a:r>
            <a:r>
              <a:rPr lang="ko-KR" sz="2000" b="1" i="0" u="none" strike="noStrike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숙소 정보 공유</a:t>
            </a:r>
            <a:endParaRPr sz="2000" b="1" i="0" u="none" strike="noStrike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1" name="Google Shape;122;p10">
            <a:extLst>
              <a:ext uri="{FF2B5EF4-FFF2-40B4-BE49-F238E27FC236}">
                <a16:creationId xmlns:a16="http://schemas.microsoft.com/office/drawing/2014/main" id="{315E1334-C3D7-4FDE-A19A-E4CB5934541E}"/>
              </a:ext>
            </a:extLst>
          </p:cNvPr>
          <p:cNvSpPr txBox="1"/>
          <p:nvPr/>
        </p:nvSpPr>
        <p:spPr>
          <a:xfrm>
            <a:off x="5504807" y="2981111"/>
            <a:ext cx="1279648" cy="67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ko-KR" altLang="en-US" sz="3200" b="1" i="0" u="none" strike="noStrike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니즈</a:t>
            </a:r>
            <a:endParaRPr sz="3200" b="1" i="0" u="none" strike="noStrike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 txBox="1"/>
          <p:nvPr/>
        </p:nvSpPr>
        <p:spPr>
          <a:xfrm>
            <a:off x="2115428" y="2693267"/>
            <a:ext cx="3955498" cy="95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rial"/>
              <a:buNone/>
            </a:pPr>
            <a:r>
              <a:rPr lang="ko-KR" altLang="en-US" sz="36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서비스 개발 과정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cxnSp>
        <p:nvCxnSpPr>
          <p:cNvPr id="130" name="Google Shape;130;p11"/>
          <p:cNvCxnSpPr>
            <a:cxnSpLocks/>
          </p:cNvCxnSpPr>
          <p:nvPr/>
        </p:nvCxnSpPr>
        <p:spPr>
          <a:xfrm>
            <a:off x="2231678" y="3207925"/>
            <a:ext cx="3285202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" name="Google Shape;131;p11"/>
          <p:cNvSpPr/>
          <p:nvPr/>
        </p:nvSpPr>
        <p:spPr>
          <a:xfrm rot="10800000">
            <a:off x="6840711" y="-14928"/>
            <a:ext cx="5385192" cy="6872928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32" name="Google Shape;132;p11"/>
          <p:cNvSpPr/>
          <p:nvPr/>
        </p:nvSpPr>
        <p:spPr>
          <a:xfrm rot="10800000">
            <a:off x="5724789" y="-6749"/>
            <a:ext cx="6458246" cy="5711588"/>
          </a:xfrm>
          <a:custGeom>
            <a:avLst/>
            <a:gdLst/>
            <a:ahLst/>
            <a:cxnLst/>
            <a:rect l="l" t="t" r="r" b="b"/>
            <a:pathLst>
              <a:path w="6458246" h="5711588" extrusionOk="0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8" name="Google Shape;42;p2">
            <a:extLst>
              <a:ext uri="{FF2B5EF4-FFF2-40B4-BE49-F238E27FC236}">
                <a16:creationId xmlns:a16="http://schemas.microsoft.com/office/drawing/2014/main" id="{B86500C4-D2ED-4F04-97A3-69545D109FFE}"/>
              </a:ext>
            </a:extLst>
          </p:cNvPr>
          <p:cNvSpPr txBox="1"/>
          <p:nvPr/>
        </p:nvSpPr>
        <p:spPr>
          <a:xfrm>
            <a:off x="2454552" y="3727417"/>
            <a:ext cx="2839454" cy="238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수집</a:t>
            </a:r>
            <a:r>
              <a:rPr lang="ko-KR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/처리/적재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자동화</a:t>
            </a:r>
            <a:endParaRPr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분석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분석 결과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9" name="그래픽 8" descr="톱니바퀴">
            <a:extLst>
              <a:ext uri="{FF2B5EF4-FFF2-40B4-BE49-F238E27FC236}">
                <a16:creationId xmlns:a16="http://schemas.microsoft.com/office/drawing/2014/main" id="{0C07B78D-B350-4ED5-89E4-C079D6A91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819" y="2316107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00" y="1720375"/>
            <a:ext cx="10200826" cy="50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4"/>
          <p:cNvSpPr txBox="1"/>
          <p:nvPr/>
        </p:nvSpPr>
        <p:spPr>
          <a:xfrm>
            <a:off x="972000" y="1430012"/>
            <a:ext cx="9555000" cy="400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178" name="Google Shape;178;p14"/>
          <p:cNvCxnSpPr/>
          <p:nvPr/>
        </p:nvCxnSpPr>
        <p:spPr>
          <a:xfrm>
            <a:off x="675921" y="1630101"/>
            <a:ext cx="10411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9" name="Google Shape;179;p14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 아키텍처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180" name="Google Shape;180;p14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" name="Google Shape;181;p14"/>
          <p:cNvSpPr/>
          <p:nvPr/>
        </p:nvSpPr>
        <p:spPr>
          <a:xfrm>
            <a:off x="1190020" y="1475461"/>
            <a:ext cx="1131900" cy="3093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수집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2" name="Google Shape;182;p14"/>
          <p:cNvSpPr/>
          <p:nvPr/>
        </p:nvSpPr>
        <p:spPr>
          <a:xfrm>
            <a:off x="3148026" y="1475462"/>
            <a:ext cx="1313700" cy="3093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1차 적재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3" name="Google Shape;183;p14"/>
          <p:cNvSpPr/>
          <p:nvPr/>
        </p:nvSpPr>
        <p:spPr>
          <a:xfrm>
            <a:off x="5239772" y="1475460"/>
            <a:ext cx="1131900" cy="3093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처리</a:t>
            </a: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84" name="Google Shape;184;p14"/>
          <p:cNvSpPr txBox="1"/>
          <p:nvPr/>
        </p:nvSpPr>
        <p:spPr>
          <a:xfrm>
            <a:off x="4683901" y="1020725"/>
            <a:ext cx="22146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 sz="1900" b="1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Work</a:t>
            </a:r>
            <a:r>
              <a:rPr lang="ko-KR" sz="1900" b="1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1900" b="1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Flow</a:t>
            </a:r>
            <a:endParaRPr sz="1900" b="1" i="0" u="none" strike="noStrike" cap="none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85" name="Google Shape;185;p14"/>
          <p:cNvSpPr/>
          <p:nvPr/>
        </p:nvSpPr>
        <p:spPr>
          <a:xfrm>
            <a:off x="7099676" y="1475462"/>
            <a:ext cx="1313700" cy="3093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2차 적재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6" name="Google Shape;186;p14"/>
          <p:cNvSpPr/>
          <p:nvPr/>
        </p:nvSpPr>
        <p:spPr>
          <a:xfrm>
            <a:off x="9065176" y="1475462"/>
            <a:ext cx="1313700" cy="3093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분석</a:t>
            </a:r>
            <a:r>
              <a:rPr lang="en-US" altLang="ko-KR"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/</a:t>
            </a:r>
            <a:r>
              <a:rPr lang="ko-KR"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서비스 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466D95-FEAD-480F-9454-70CB54A6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59" y="1323832"/>
            <a:ext cx="5674128" cy="4892722"/>
          </a:xfrm>
          <a:prstGeom prst="rect">
            <a:avLst/>
          </a:prstGeom>
        </p:spPr>
      </p:pic>
      <p:sp>
        <p:nvSpPr>
          <p:cNvPr id="179" name="Google Shape;179;p14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DFD(Data Flow Diagram)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180" name="Google Shape;180;p14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EA93FEF-18E4-438E-8EB3-247754896FE1}"/>
              </a:ext>
            </a:extLst>
          </p:cNvPr>
          <p:cNvSpPr txBox="1"/>
          <p:nvPr/>
        </p:nvSpPr>
        <p:spPr>
          <a:xfrm>
            <a:off x="6953962" y="1410494"/>
            <a:ext cx="50236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하둡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수집 데이터 저장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스파크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수집 데이터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클러스터링 모델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숙소 카테고리 분류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몽고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database :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분류된 숙소 정보 저장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추천시스템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Django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내에서 몽고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database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연결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586D1-7FD5-4003-8F98-F5443631AE30}"/>
              </a:ext>
            </a:extLst>
          </p:cNvPr>
          <p:cNvSpPr txBox="1"/>
          <p:nvPr/>
        </p:nvSpPr>
        <p:spPr>
          <a:xfrm>
            <a:off x="1150313" y="2650533"/>
            <a:ext cx="47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1.</a:t>
            </a:r>
            <a:endParaRPr lang="ko-KR" altLang="en-US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0F7937-DC0D-40DA-B594-FC7E72233869}"/>
              </a:ext>
            </a:extLst>
          </p:cNvPr>
          <p:cNvSpPr txBox="1"/>
          <p:nvPr/>
        </p:nvSpPr>
        <p:spPr>
          <a:xfrm>
            <a:off x="1941705" y="3461736"/>
            <a:ext cx="47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2.</a:t>
            </a:r>
            <a:endParaRPr lang="ko-KR" altLang="en-US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1D7068-7875-40EB-BD8B-CA42C2F1EBB9}"/>
              </a:ext>
            </a:extLst>
          </p:cNvPr>
          <p:cNvSpPr txBox="1"/>
          <p:nvPr/>
        </p:nvSpPr>
        <p:spPr>
          <a:xfrm>
            <a:off x="5236772" y="3490830"/>
            <a:ext cx="47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2.</a:t>
            </a:r>
            <a:endParaRPr lang="ko-KR" altLang="en-US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83EB71-33A8-403A-8EDF-408B9E336FD3}"/>
              </a:ext>
            </a:extLst>
          </p:cNvPr>
          <p:cNvSpPr txBox="1"/>
          <p:nvPr/>
        </p:nvSpPr>
        <p:spPr>
          <a:xfrm>
            <a:off x="1253359" y="4296975"/>
            <a:ext cx="47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5.</a:t>
            </a:r>
            <a:endParaRPr lang="ko-KR" altLang="en-US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5D58C0-A9B0-4C97-BD9F-0BA8A21A6C36}"/>
              </a:ext>
            </a:extLst>
          </p:cNvPr>
          <p:cNvSpPr txBox="1"/>
          <p:nvPr/>
        </p:nvSpPr>
        <p:spPr>
          <a:xfrm>
            <a:off x="3145236" y="4272816"/>
            <a:ext cx="47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4.</a:t>
            </a:r>
            <a:endParaRPr lang="ko-KR" altLang="en-US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69B31-CF36-4E59-B159-8C31E2000A0D}"/>
              </a:ext>
            </a:extLst>
          </p:cNvPr>
          <p:cNvSpPr txBox="1"/>
          <p:nvPr/>
        </p:nvSpPr>
        <p:spPr>
          <a:xfrm>
            <a:off x="5361901" y="4272817"/>
            <a:ext cx="47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3.</a:t>
            </a:r>
            <a:endParaRPr lang="ko-KR" altLang="en-US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FB545B-7867-4E98-9445-AB7FD95A91DE}"/>
              </a:ext>
            </a:extLst>
          </p:cNvPr>
          <p:cNvSpPr/>
          <p:nvPr/>
        </p:nvSpPr>
        <p:spPr>
          <a:xfrm>
            <a:off x="1388288" y="2958310"/>
            <a:ext cx="3953733" cy="398796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5C9D88-0839-471D-B7EC-4CDAA1D1E1D4}"/>
              </a:ext>
            </a:extLst>
          </p:cNvPr>
          <p:cNvSpPr/>
          <p:nvPr/>
        </p:nvSpPr>
        <p:spPr>
          <a:xfrm>
            <a:off x="2332397" y="3644719"/>
            <a:ext cx="612934" cy="258349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D78578-E836-4E25-A33A-2DA8246EBA26}"/>
              </a:ext>
            </a:extLst>
          </p:cNvPr>
          <p:cNvSpPr/>
          <p:nvPr/>
        </p:nvSpPr>
        <p:spPr>
          <a:xfrm>
            <a:off x="5542207" y="3640339"/>
            <a:ext cx="773297" cy="258349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6F4D4E-18B7-4525-9D00-941151E5CB87}"/>
              </a:ext>
            </a:extLst>
          </p:cNvPr>
          <p:cNvSpPr/>
          <p:nvPr/>
        </p:nvSpPr>
        <p:spPr>
          <a:xfrm>
            <a:off x="1626263" y="4507924"/>
            <a:ext cx="576567" cy="325623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445156-243A-4B62-B07C-C51B3AF419B0}"/>
              </a:ext>
            </a:extLst>
          </p:cNvPr>
          <p:cNvSpPr/>
          <p:nvPr/>
        </p:nvSpPr>
        <p:spPr>
          <a:xfrm>
            <a:off x="5645345" y="4507925"/>
            <a:ext cx="508319" cy="245509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47062A-745A-48FF-BA94-D65125BC8081}"/>
              </a:ext>
            </a:extLst>
          </p:cNvPr>
          <p:cNvSpPr/>
          <p:nvPr/>
        </p:nvSpPr>
        <p:spPr>
          <a:xfrm>
            <a:off x="3431929" y="4492787"/>
            <a:ext cx="475950" cy="245510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71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7" grpId="0" animBg="1"/>
      <p:bldP spid="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수집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192" name="Google Shape;192;p16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3" name="Google Shape;1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4756" y="1373470"/>
            <a:ext cx="3567883" cy="502459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/>
          <p:nvPr/>
        </p:nvSpPr>
        <p:spPr>
          <a:xfrm>
            <a:off x="565550" y="1974970"/>
            <a:ext cx="7227300" cy="15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0650" marR="0" lvl="0" indent="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 dirty="0">
                <a:solidFill>
                  <a:srgbClr val="3F3F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1. 기준</a:t>
            </a:r>
            <a:endParaRPr sz="1200" b="1" i="0" u="none" strike="noStrike" cap="none" dirty="0">
              <a:solidFill>
                <a:srgbClr val="3F3F3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457200" marR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감성숙소 검색 시 </a:t>
            </a:r>
            <a:r>
              <a:rPr lang="ko-KR" sz="1200" b="1" i="0" u="none" strike="noStrike" cap="none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인기</a:t>
            </a:r>
            <a:r>
              <a:rPr lang="ko-KR" sz="12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카테고리 </a:t>
            </a:r>
            <a:r>
              <a:rPr lang="ko-KR" sz="1200" b="1" i="0" u="none" strike="noStrike" cap="none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상위</a:t>
            </a:r>
            <a:r>
              <a:rPr lang="ko-KR" sz="1200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7개</a:t>
            </a:r>
            <a:r>
              <a:rPr lang="ko-KR" sz="12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의 </a:t>
            </a:r>
            <a:r>
              <a:rPr lang="ko-KR" sz="12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감성숙소 공유 계정(전국 단위)</a:t>
            </a:r>
            <a:endParaRPr sz="12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 </a:t>
            </a:r>
            <a:r>
              <a:rPr lang="ko-KR" sz="1200" b="1" dirty="0">
                <a:solidFill>
                  <a:srgbClr val="3F3F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2.  </a:t>
            </a:r>
            <a:r>
              <a:rPr lang="ko-KR" sz="1200" b="1" i="0" u="none" strike="noStrike" cap="none" dirty="0">
                <a:solidFill>
                  <a:srgbClr val="3F3F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계정 </a:t>
            </a:r>
            <a:endParaRPr sz="1200" b="1" i="0" u="none" strike="noStrike" cap="none" dirty="0">
              <a:solidFill>
                <a:srgbClr val="3F3F3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457200" marR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@gamsung </a:t>
            </a:r>
            <a:r>
              <a:rPr lang="ko-KR" sz="12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curation</a:t>
            </a:r>
            <a:r>
              <a:rPr lang="ko-KR" sz="12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/ @daily_gamsung / @hi.stay.tour/ </a:t>
            </a:r>
            <a:endParaRPr sz="12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457200" marR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@sookso.diary/ @sookso.hada/ @gamsung.bnb / @rest_behappyhere</a:t>
            </a:r>
            <a:endParaRPr sz="12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95" name="Google Shape;195;p16"/>
          <p:cNvSpPr txBox="1"/>
          <p:nvPr/>
        </p:nvSpPr>
        <p:spPr>
          <a:xfrm>
            <a:off x="469874" y="1531833"/>
            <a:ext cx="3507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800" b="1" strike="noStrike" cap="none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인스타그램</a:t>
            </a:r>
            <a:r>
              <a:rPr lang="ko-KR" sz="1800" b="1" i="0" strike="noStrike" cap="none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게시물 </a:t>
            </a:r>
            <a:r>
              <a:rPr lang="ko-KR" sz="1800" b="1" i="0" strike="noStrike" cap="none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크롤링</a:t>
            </a:r>
            <a:r>
              <a:rPr lang="ko-KR" sz="1800" b="1" i="0" strike="noStrike" cap="none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endParaRPr sz="1800" b="1" i="0" strike="noStrike" cap="none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469874" y="5276536"/>
            <a:ext cx="3507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네이버 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</a:t>
            </a:r>
            <a:endParaRPr sz="1800" b="1" i="0" u="none" strike="noStrike" cap="none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97" name="Google Shape;197;p16"/>
          <p:cNvSpPr txBox="1"/>
          <p:nvPr/>
        </p:nvSpPr>
        <p:spPr>
          <a:xfrm>
            <a:off x="469874" y="5589701"/>
            <a:ext cx="652884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065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 dirty="0">
                <a:solidFill>
                  <a:srgbClr val="3F3F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1.</a:t>
            </a:r>
            <a:r>
              <a:rPr lang="ko-KR" sz="12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네이버 숙소정보 리스트 </a:t>
            </a:r>
            <a:r>
              <a:rPr lang="ko-KR" sz="12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API</a:t>
            </a:r>
            <a:endParaRPr sz="12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12065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rgbClr val="3F3F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2.</a:t>
            </a:r>
            <a:r>
              <a:rPr lang="ko-KR" sz="12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네이버 블로그 ‘감성숙소’ 키워드 게시글 </a:t>
            </a:r>
            <a:r>
              <a:rPr lang="ko-KR" sz="12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크롤링</a:t>
            </a:r>
            <a:r>
              <a:rPr lang="ko-KR" sz="12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약 4000 건</a:t>
            </a:r>
            <a:endParaRPr sz="12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98" name="Google Shape;198;p16" descr="Instagram Logo Transparent | PNG Art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4756" y="1295564"/>
            <a:ext cx="1720103" cy="57803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6"/>
          <p:cNvSpPr txBox="1"/>
          <p:nvPr/>
        </p:nvSpPr>
        <p:spPr>
          <a:xfrm>
            <a:off x="469874" y="3849695"/>
            <a:ext cx="3507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코로나</a:t>
            </a:r>
            <a:r>
              <a:rPr lang="ko-KR" sz="1800" b="1" i="0" u="none" strike="noStrike" cap="none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</a:t>
            </a:r>
            <a:endParaRPr sz="1800" b="1" i="0" u="none" strike="noStrike" cap="none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565550" y="4167104"/>
            <a:ext cx="652884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065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 dirty="0">
                <a:solidFill>
                  <a:srgbClr val="3F3F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1. </a:t>
            </a:r>
            <a:r>
              <a:rPr lang="ko-KR" sz="120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보건복지부 코로나19 감염 현황 </a:t>
            </a:r>
            <a:r>
              <a:rPr lang="ko-KR" sz="120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open</a:t>
            </a:r>
            <a:r>
              <a:rPr lang="ko-KR" sz="120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ko-KR" sz="120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api</a:t>
            </a:r>
            <a:endParaRPr sz="12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12065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rgbClr val="3F3F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2.</a:t>
            </a:r>
            <a:r>
              <a:rPr lang="ko-KR" sz="12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코로나 지역별 거리두기 단계 </a:t>
            </a:r>
            <a:r>
              <a:rPr lang="ko-KR" sz="12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크롤링</a:t>
            </a:r>
            <a:endParaRPr sz="12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수집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206" name="Google Shape;206;p17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7" name="Google Shape;207;p17"/>
          <p:cNvPicPr preferRelativeResize="0"/>
          <p:nvPr/>
        </p:nvPicPr>
        <p:blipFill rotWithShape="1">
          <a:blip r:embed="rId3">
            <a:alphaModFix/>
          </a:blip>
          <a:srcRect t="3953" b="13340"/>
          <a:stretch/>
        </p:blipFill>
        <p:spPr>
          <a:xfrm>
            <a:off x="7613637" y="989388"/>
            <a:ext cx="3116725" cy="5624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5921" y="1622798"/>
            <a:ext cx="2648905" cy="69388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7"/>
          <p:cNvSpPr/>
          <p:nvPr/>
        </p:nvSpPr>
        <p:spPr>
          <a:xfrm>
            <a:off x="7613647" y="1383934"/>
            <a:ext cx="3116725" cy="2931458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10" name="Google Shape;210;p17"/>
          <p:cNvSpPr/>
          <p:nvPr/>
        </p:nvSpPr>
        <p:spPr>
          <a:xfrm>
            <a:off x="7613647" y="4684364"/>
            <a:ext cx="3116725" cy="1966308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11" name="Google Shape;211;p17"/>
          <p:cNvSpPr/>
          <p:nvPr/>
        </p:nvSpPr>
        <p:spPr>
          <a:xfrm>
            <a:off x="10586362" y="3715120"/>
            <a:ext cx="288000" cy="2880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1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12" name="Google Shape;212;p17"/>
          <p:cNvSpPr/>
          <p:nvPr/>
        </p:nvSpPr>
        <p:spPr>
          <a:xfrm>
            <a:off x="10586362" y="5182896"/>
            <a:ext cx="288000" cy="2880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13" name="Google Shape;213;p17"/>
          <p:cNvSpPr txBox="1"/>
          <p:nvPr/>
        </p:nvSpPr>
        <p:spPr>
          <a:xfrm>
            <a:off x="509510" y="4548020"/>
            <a:ext cx="5732530" cy="153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좋아요, 텍스트, 태그 </a:t>
            </a:r>
            <a:r>
              <a:rPr lang="ko-KR" sz="1500" b="1" i="0" u="none" strike="noStrike" cap="none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크롤링</a:t>
            </a:r>
            <a:endParaRPr sz="1500" b="1" i="0" u="none" strike="noStrike" cap="none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11430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텍스트에서 </a:t>
            </a:r>
            <a:r>
              <a:rPr lang="ko-KR" sz="13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숙소명</a:t>
            </a: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추출 후 리스트화</a:t>
            </a:r>
            <a:endParaRPr sz="13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11430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13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숙소명</a:t>
            </a: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리스트 작성 후 네이버 장소 </a:t>
            </a:r>
            <a:r>
              <a:rPr lang="ko-KR" sz="13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api</a:t>
            </a: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13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를</a:t>
            </a: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활용하여 실제 주소 가져오기</a:t>
            </a:r>
            <a:endParaRPr sz="13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11430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숙소명과 주소 매칭 후 </a:t>
            </a:r>
            <a:r>
              <a:rPr lang="ko-KR" sz="13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content</a:t>
            </a: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텍스트 통합</a:t>
            </a:r>
            <a:endParaRPr sz="13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14" name="Google Shape;214;p17"/>
          <p:cNvSpPr txBox="1"/>
          <p:nvPr/>
        </p:nvSpPr>
        <p:spPr>
          <a:xfrm>
            <a:off x="607749" y="2340588"/>
            <a:ext cx="5400836" cy="242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썸네일 이미지 </a:t>
            </a:r>
            <a:r>
              <a:rPr lang="ko-KR" sz="1500" b="1" i="0" u="none" strike="noStrike" cap="none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크롤링</a:t>
            </a:r>
            <a:endParaRPr sz="1500" b="1" i="0" u="none" strike="noStrike" cap="none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해당 이미지 숙소 대표 사진으로 서비스 활용 예정</a:t>
            </a:r>
            <a:endParaRPr sz="14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1차 적재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220" name="Google Shape;220;p18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1" name="Google Shape;221;p18" descr="What is HDFS in Hadoop? Learn HDFS | Intellipaa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131" y="1240441"/>
            <a:ext cx="1956721" cy="92332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8"/>
          <p:cNvSpPr txBox="1"/>
          <p:nvPr/>
        </p:nvSpPr>
        <p:spPr>
          <a:xfrm>
            <a:off x="439718" y="1950201"/>
            <a:ext cx="5346000" cy="4016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Hadoop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HDFS</a:t>
            </a: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목적:</a:t>
            </a: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DataLake의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목적으로 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크롤링한 데이터를 원본상태로 적재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(이로 인해, 버전관리가 가능)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장점:</a:t>
            </a: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HDFS는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parquet파일의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형식으로 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Hadoop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에코시스템과 원활한 데이터 흐름이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가능하기 때문에 쉽게 </a:t>
            </a:r>
            <a:r>
              <a:rPr lang="ko-KR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SPARK와</a:t>
            </a:r>
            <a:r>
              <a:rPr lang="ko-KR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연동</a:t>
            </a:r>
            <a:endParaRPr sz="1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223" name="Google Shape;22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8232" y="1865050"/>
            <a:ext cx="7858424" cy="43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처리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229" name="Google Shape;229;p19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0" name="Google Shape;230;p19"/>
          <p:cNvSpPr txBox="1"/>
          <p:nvPr/>
        </p:nvSpPr>
        <p:spPr>
          <a:xfrm>
            <a:off x="580493" y="2308558"/>
            <a:ext cx="5346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SPARK 장점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RDD 형식의 빠른 데이터 처리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DataFrame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API를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사용한 데이터 처리 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다양한 확장자 (</a:t>
            </a:r>
            <a:r>
              <a:rPr lang="ko-KR" sz="14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csv</a:t>
            </a:r>
            <a:r>
              <a:rPr lang="ko-KR" sz="1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sz="14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parquet</a:t>
            </a:r>
            <a:r>
              <a:rPr lang="ko-KR" sz="1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sz="14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json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) 데이터 처리 가능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231" name="Google Shape;231;p19"/>
          <p:cNvPicPr preferRelativeResize="0"/>
          <p:nvPr/>
        </p:nvPicPr>
        <p:blipFill rotWithShape="1">
          <a:blip r:embed="rId3">
            <a:alphaModFix/>
          </a:blip>
          <a:srcRect l="37555" t="33939" r="40397" b="60832"/>
          <a:stretch/>
        </p:blipFill>
        <p:spPr>
          <a:xfrm>
            <a:off x="644077" y="3025594"/>
            <a:ext cx="943594" cy="5561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9"/>
          <p:cNvSpPr txBox="1"/>
          <p:nvPr/>
        </p:nvSpPr>
        <p:spPr>
          <a:xfrm>
            <a:off x="580493" y="3928755"/>
            <a:ext cx="6315600" cy="317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전처리</a:t>
            </a:r>
            <a:r>
              <a:rPr lang="ko-KR" sz="17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진행</a:t>
            </a:r>
            <a:endParaRPr sz="17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1. 숙소 이름 추출 (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name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data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)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2.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Name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data가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없는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index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제거</a:t>
            </a: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3. 계정 별 숙소 리스트 취합</a:t>
            </a: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4.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Like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int형으로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변환 후 취합</a:t>
            </a: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5. 통합 숙소 리스트를 기준으로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content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병합</a:t>
            </a: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6.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Like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수 취합</a:t>
            </a: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7.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Content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일괄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전처리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(토큰화,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불용어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제거)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8. 7개의 계정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DataFrame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취합</a:t>
            </a: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9.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Place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컬럼을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Naver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Place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API 값으로 대체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233" name="Google Shape;2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400" y="1407000"/>
            <a:ext cx="6680735" cy="40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0405" y="1406988"/>
            <a:ext cx="6680726" cy="4681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9"/>
          <p:cNvPicPr preferRelativeResize="0"/>
          <p:nvPr/>
        </p:nvPicPr>
        <p:blipFill rotWithShape="1">
          <a:blip r:embed="rId3">
            <a:alphaModFix/>
          </a:blip>
          <a:srcRect l="37554" t="33938" r="40398" b="60832"/>
          <a:stretch/>
        </p:blipFill>
        <p:spPr>
          <a:xfrm>
            <a:off x="644077" y="3334437"/>
            <a:ext cx="1091601" cy="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9"/>
          <p:cNvPicPr preferRelativeResize="0"/>
          <p:nvPr/>
        </p:nvPicPr>
        <p:blipFill rotWithShape="1">
          <a:blip r:embed="rId3">
            <a:alphaModFix/>
          </a:blip>
          <a:srcRect l="37554" t="33938" r="40398" b="60832"/>
          <a:stretch/>
        </p:blipFill>
        <p:spPr>
          <a:xfrm>
            <a:off x="644067" y="3637192"/>
            <a:ext cx="1091601" cy="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5103" y="1155347"/>
            <a:ext cx="1445449" cy="750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16e97e21f_4_0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처리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243" name="Google Shape;243;gf16e97e21f_4_0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5" name="Google Shape;245;gf16e97e21f_4_0"/>
          <p:cNvSpPr txBox="1"/>
          <p:nvPr/>
        </p:nvSpPr>
        <p:spPr>
          <a:xfrm>
            <a:off x="619825" y="1220538"/>
            <a:ext cx="10130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최종 데이터 셋  </a:t>
            </a:r>
            <a:r>
              <a:rPr lang="en-US" altLang="ko-KR" sz="17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</a:t>
            </a:r>
            <a:r>
              <a:rPr lang="ko-KR" altLang="en-US" sz="17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en-US" altLang="ko-KR" sz="17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720</a:t>
            </a:r>
            <a:r>
              <a:rPr lang="ko-KR" altLang="en-US" sz="17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개의 숙소 정보를 취합 </a:t>
            </a:r>
            <a:endParaRPr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6E4F28-70B4-45BB-8E3C-B6F6405D1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25" y="1720358"/>
            <a:ext cx="10535855" cy="42308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"/>
          <p:cNvSpPr/>
          <p:nvPr/>
        </p:nvSpPr>
        <p:spPr>
          <a:xfrm>
            <a:off x="0" y="1160011"/>
            <a:ext cx="6458246" cy="5711588"/>
          </a:xfrm>
          <a:custGeom>
            <a:avLst/>
            <a:gdLst/>
            <a:ahLst/>
            <a:cxnLst/>
            <a:rect l="l" t="t" r="r" b="b"/>
            <a:pathLst>
              <a:path w="6458246" h="5711588" extrusionOk="0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-5118" y="-9527"/>
            <a:ext cx="5385192" cy="4512705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9" name="Google Shape;39;p2"/>
          <p:cNvSpPr txBox="1"/>
          <p:nvPr/>
        </p:nvSpPr>
        <p:spPr>
          <a:xfrm>
            <a:off x="428459" y="334461"/>
            <a:ext cx="2839454" cy="74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ko-KR" sz="4000" b="1" i="0" u="none" strike="noStrike" cap="none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목차</a:t>
            </a:r>
            <a:endParaRPr sz="40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endParaRPr sz="40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40" name="Google Shape;40;p2"/>
          <p:cNvCxnSpPr/>
          <p:nvPr/>
        </p:nvCxnSpPr>
        <p:spPr>
          <a:xfrm>
            <a:off x="94677" y="925581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" name="Google Shape;41;p2"/>
          <p:cNvSpPr txBox="1"/>
          <p:nvPr/>
        </p:nvSpPr>
        <p:spPr>
          <a:xfrm>
            <a:off x="0" y="3213040"/>
            <a:ext cx="2839454" cy="359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구성원 </a:t>
            </a: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소개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주제 선정 배경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숙박서비스 현황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서비스</a:t>
            </a: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목표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2" name="Google Shape;42;p2"/>
          <p:cNvSpPr txBox="1"/>
          <p:nvPr/>
        </p:nvSpPr>
        <p:spPr>
          <a:xfrm>
            <a:off x="2839454" y="3213043"/>
            <a:ext cx="2839454" cy="359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수집</a:t>
            </a:r>
            <a:r>
              <a:rPr lang="ko-KR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/처리/적재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자동화</a:t>
            </a:r>
            <a:endParaRPr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분석</a:t>
            </a:r>
            <a:endParaRPr lang="en-US" altLang="ko-KR"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800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-EDA</a:t>
            </a:r>
            <a:endParaRPr lang="en-US" altLang="ko-KR" sz="800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</a:t>
            </a:r>
            <a:r>
              <a:rPr lang="en-US" sz="800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NLP</a:t>
            </a:r>
            <a:endParaRPr lang="en-US" sz="8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</a:t>
            </a:r>
            <a:r>
              <a:rPr lang="ko-KR" altLang="en-US" sz="800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군집분석</a:t>
            </a:r>
            <a:endParaRPr lang="en-US" altLang="ko-KR" sz="8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</a:t>
            </a:r>
            <a:r>
              <a:rPr lang="ko-KR" altLang="en-US" sz="800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유사도분석</a:t>
            </a:r>
            <a:endParaRPr sz="8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분석 결과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3" name="Google Shape;43;p2"/>
          <p:cNvSpPr txBox="1"/>
          <p:nvPr/>
        </p:nvSpPr>
        <p:spPr>
          <a:xfrm>
            <a:off x="5628108" y="3360360"/>
            <a:ext cx="2839454" cy="207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기능분해도</a:t>
            </a:r>
            <a:endParaRPr lang="en-US" altLang="ko-KR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UI 설계도</a:t>
            </a:r>
            <a:endParaRPr lang="en-US" altLang="ko-KR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서비스 소개</a:t>
            </a:r>
            <a:endParaRPr lang="en-US" altLang="ko-KR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lang="en-US" altLang="ko-KR" dirty="0">
              <a:solidFill>
                <a:srgbClr val="59595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4" name="Google Shape;44;p2"/>
          <p:cNvSpPr txBox="1"/>
          <p:nvPr/>
        </p:nvSpPr>
        <p:spPr>
          <a:xfrm>
            <a:off x="8516875" y="3365441"/>
            <a:ext cx="2839454" cy="160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기대 효과</a:t>
            </a:r>
            <a:r>
              <a:rPr lang="en-US" alt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altLang="en-US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및 시사점</a:t>
            </a:r>
            <a:r>
              <a:rPr 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lang="en-US" altLang="ko-KR" sz="140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발전방향</a:t>
            </a:r>
            <a:endParaRPr lang="en-US" altLang="ko-KR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구성원 역할</a:t>
            </a:r>
            <a:endParaRPr lang="en-US" altLang="ko-KR" sz="140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개발 후기 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644548" y="2327923"/>
            <a:ext cx="1550357" cy="88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100000"/>
              <a:buFont typeface="Arial"/>
              <a:buNone/>
            </a:pPr>
            <a:r>
              <a:rPr lang="ko-KR" altLang="en-US" sz="4000" b="1" i="0" u="none" strike="noStrike" cap="none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프로젝트 개요</a:t>
            </a:r>
            <a:endParaRPr sz="40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46" name="Google Shape;46;p2"/>
          <p:cNvSpPr txBox="1"/>
          <p:nvPr/>
        </p:nvSpPr>
        <p:spPr>
          <a:xfrm>
            <a:off x="3290962" y="2247283"/>
            <a:ext cx="1896072" cy="965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100000"/>
              <a:buFont typeface="Arial"/>
              <a:buNone/>
            </a:pPr>
            <a:r>
              <a:rPr lang="ko-KR" altLang="en-US" sz="2800" b="1" i="0" u="none" strike="noStrike" cap="none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서비스개발</a:t>
            </a:r>
            <a:endParaRPr lang="en-US" altLang="ko-KR" sz="28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100000"/>
              <a:buFont typeface="Arial"/>
              <a:buNone/>
            </a:pPr>
            <a:r>
              <a:rPr lang="ko-KR" altLang="en-US" sz="28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과정</a:t>
            </a:r>
            <a:endParaRPr sz="28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47" name="Google Shape;47;p2"/>
          <p:cNvSpPr txBox="1"/>
          <p:nvPr/>
        </p:nvSpPr>
        <p:spPr>
          <a:xfrm>
            <a:off x="6238120" y="2307507"/>
            <a:ext cx="1550357" cy="88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100000"/>
              <a:buFont typeface="Arial"/>
              <a:buNone/>
            </a:pPr>
            <a:r>
              <a:rPr lang="ko-KR" altLang="en-US" sz="4000" b="1" i="0" u="none" strike="noStrike" cap="none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서비스</a:t>
            </a:r>
            <a:endParaRPr lang="en-US" altLang="ko-KR" sz="40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100000"/>
              <a:buFont typeface="Arial"/>
              <a:buNone/>
            </a:pPr>
            <a:r>
              <a:rPr lang="ko-KR" altLang="en-US" sz="40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소개</a:t>
            </a:r>
            <a:endParaRPr sz="40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48" name="Google Shape;48;p2"/>
          <p:cNvSpPr txBox="1"/>
          <p:nvPr/>
        </p:nvSpPr>
        <p:spPr>
          <a:xfrm>
            <a:off x="9161423" y="2459907"/>
            <a:ext cx="1550357" cy="584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100000"/>
              <a:buFont typeface="Arial"/>
              <a:buNone/>
            </a:pPr>
            <a:r>
              <a:rPr lang="ko-KR" altLang="en-US" sz="22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결론</a:t>
            </a:r>
            <a:endParaRPr sz="2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F8FC3BE-9413-4B71-8048-C8226343F070}"/>
              </a:ext>
            </a:extLst>
          </p:cNvPr>
          <p:cNvCxnSpPr/>
          <p:nvPr/>
        </p:nvCxnSpPr>
        <p:spPr>
          <a:xfrm>
            <a:off x="508000" y="1960880"/>
            <a:ext cx="1105408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래픽 4" descr="연구">
            <a:extLst>
              <a:ext uri="{FF2B5EF4-FFF2-40B4-BE49-F238E27FC236}">
                <a16:creationId xmlns:a16="http://schemas.microsoft.com/office/drawing/2014/main" id="{FD6CDF04-2B91-4A39-A59A-CEAA85BB1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486" y="996609"/>
            <a:ext cx="914400" cy="914400"/>
          </a:xfrm>
          <a:prstGeom prst="rect">
            <a:avLst/>
          </a:prstGeom>
        </p:spPr>
      </p:pic>
      <p:pic>
        <p:nvPicPr>
          <p:cNvPr id="7" name="그래픽 6" descr="톱니바퀴">
            <a:extLst>
              <a:ext uri="{FF2B5EF4-FFF2-40B4-BE49-F238E27FC236}">
                <a16:creationId xmlns:a16="http://schemas.microsoft.com/office/drawing/2014/main" id="{5A086763-3238-4BD0-94ED-DA05A98ED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6663" y="984238"/>
            <a:ext cx="914400" cy="914400"/>
          </a:xfrm>
          <a:prstGeom prst="rect">
            <a:avLst/>
          </a:prstGeom>
        </p:spPr>
      </p:pic>
      <p:pic>
        <p:nvPicPr>
          <p:cNvPr id="9" name="그래픽 8" descr="프레젠테이션 미디어">
            <a:extLst>
              <a:ext uri="{FF2B5EF4-FFF2-40B4-BE49-F238E27FC236}">
                <a16:creationId xmlns:a16="http://schemas.microsoft.com/office/drawing/2014/main" id="{DE0879A4-1C11-45D2-BDAB-8A4645FCF2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21882" y="984238"/>
            <a:ext cx="914400" cy="914400"/>
          </a:xfrm>
          <a:prstGeom prst="rect">
            <a:avLst/>
          </a:prstGeom>
        </p:spPr>
      </p:pic>
      <p:pic>
        <p:nvPicPr>
          <p:cNvPr id="11" name="그래픽 10" descr="전구">
            <a:extLst>
              <a:ext uri="{FF2B5EF4-FFF2-40B4-BE49-F238E27FC236}">
                <a16:creationId xmlns:a16="http://schemas.microsoft.com/office/drawing/2014/main" id="{A238A6AC-A8BE-4AB1-84DE-06066525FE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79401" y="100162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2차 적재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55" name="Google Shape;255;p20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6" name="Google Shape;256;p20" descr="MongoDB logo and symbol, meaning, history,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928" y="1074790"/>
            <a:ext cx="1636005" cy="102250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0"/>
          <p:cNvSpPr txBox="1"/>
          <p:nvPr/>
        </p:nvSpPr>
        <p:spPr>
          <a:xfrm>
            <a:off x="8661425" y="2204700"/>
            <a:ext cx="29220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corona</a:t>
            </a:r>
            <a:endParaRPr sz="16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: 코로나 관련 데이터 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homepage_user_info</a:t>
            </a:r>
            <a:endParaRPr sz="16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: </a:t>
            </a:r>
            <a:r>
              <a:rPr lang="ko-KR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Django</a:t>
            </a:r>
            <a:r>
              <a:rPr lang="ko-KR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웹페이지 </a:t>
            </a:r>
            <a:r>
              <a:rPr lang="ko-KR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user</a:t>
            </a:r>
            <a:r>
              <a:rPr lang="ko-KR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정보  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insta</a:t>
            </a:r>
            <a:r>
              <a:rPr lang="ko-KR" sz="16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sz="16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 : 수집 인스타그램 데이터 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matrix</a:t>
            </a:r>
            <a:r>
              <a:rPr lang="ko-KR" sz="16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sz="16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: 유사도 행렬</a:t>
            </a:r>
            <a:endParaRPr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561884" y="2011908"/>
            <a:ext cx="53460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NoSQL의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장점을 활용하여 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정형화되지 않은 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데이터를 저장 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이미지 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리스트, 특수문자와 같은 데이터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의 저장공간으로 활용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561808" y="2922197"/>
            <a:ext cx="5346000" cy="276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MongoDB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– </a:t>
            </a: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Django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Backend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연결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Django는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MySQL과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ostgreSQL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과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ORM방식으로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주로 사용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되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지만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Djong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(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Django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+ 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Mongo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) 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를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이용하여 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eriod"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ORM 방식으로 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Login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기능 구현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Pymongo를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이용하여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 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2.      mongodbManager.py 생성 후 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ongoDB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를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이용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260" name="Google Shape;260;p20"/>
          <p:cNvPicPr preferRelativeResize="0"/>
          <p:nvPr/>
        </p:nvPicPr>
        <p:blipFill rotWithShape="1">
          <a:blip r:embed="rId4">
            <a:alphaModFix/>
          </a:blip>
          <a:srcRect l="37555" t="33939" r="40397" b="60832"/>
          <a:stretch/>
        </p:blipFill>
        <p:spPr>
          <a:xfrm>
            <a:off x="1068097" y="4243114"/>
            <a:ext cx="2291396" cy="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0"/>
          <p:cNvPicPr preferRelativeResize="0"/>
          <p:nvPr/>
        </p:nvPicPr>
        <p:blipFill rotWithShape="1">
          <a:blip r:embed="rId5">
            <a:alphaModFix/>
          </a:blip>
          <a:srcRect l="37555" t="33939" r="40397" b="60832"/>
          <a:stretch/>
        </p:blipFill>
        <p:spPr>
          <a:xfrm>
            <a:off x="561808" y="4548501"/>
            <a:ext cx="943594" cy="55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4050" y="2092900"/>
            <a:ext cx="2521200" cy="302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7875" y="5242104"/>
            <a:ext cx="7542225" cy="142247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0"/>
          <p:cNvSpPr/>
          <p:nvPr/>
        </p:nvSpPr>
        <p:spPr>
          <a:xfrm>
            <a:off x="6024050" y="3527008"/>
            <a:ext cx="1635900" cy="3615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65" name="Google Shape;265;p20"/>
          <p:cNvSpPr/>
          <p:nvPr/>
        </p:nvSpPr>
        <p:spPr>
          <a:xfrm>
            <a:off x="6024050" y="4548500"/>
            <a:ext cx="1635900" cy="4674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66" name="Google Shape;266;p20"/>
          <p:cNvSpPr/>
          <p:nvPr/>
        </p:nvSpPr>
        <p:spPr>
          <a:xfrm>
            <a:off x="6024050" y="2943388"/>
            <a:ext cx="1635900" cy="3093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267" name="Google Shape;267;p20"/>
          <p:cNvPicPr preferRelativeResize="0"/>
          <p:nvPr/>
        </p:nvPicPr>
        <p:blipFill rotWithShape="1">
          <a:blip r:embed="rId4">
            <a:alphaModFix/>
          </a:blip>
          <a:srcRect l="37554" t="33938" r="40398" b="60832"/>
          <a:stretch/>
        </p:blipFill>
        <p:spPr>
          <a:xfrm>
            <a:off x="1068097" y="4950464"/>
            <a:ext cx="2291396" cy="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0"/>
          <p:cNvPicPr preferRelativeResize="0"/>
          <p:nvPr/>
        </p:nvPicPr>
        <p:blipFill rotWithShape="1">
          <a:blip r:embed="rId5">
            <a:alphaModFix/>
          </a:blip>
          <a:srcRect l="37554" t="33938" r="40398" b="60832"/>
          <a:stretch/>
        </p:blipFill>
        <p:spPr>
          <a:xfrm>
            <a:off x="675918" y="3947575"/>
            <a:ext cx="1802325" cy="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0"/>
          <p:cNvSpPr txBox="1"/>
          <p:nvPr/>
        </p:nvSpPr>
        <p:spPr>
          <a:xfrm>
            <a:off x="9738705" y="4831750"/>
            <a:ext cx="22914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MongoDB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800" b="1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적재 결과</a:t>
            </a:r>
            <a:endParaRPr sz="14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ko-KR" sz="36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Workflow</a:t>
            </a: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자동화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275" name="Google Shape;275;p15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6" name="Google Shape;276;p15"/>
          <p:cNvSpPr txBox="1"/>
          <p:nvPr/>
        </p:nvSpPr>
        <p:spPr>
          <a:xfrm>
            <a:off x="428025" y="2448325"/>
            <a:ext cx="5346000" cy="327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Airflow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사용 목적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SPARK 형식의 데이터 처리 (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park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ubmit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Operator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)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python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형식의 데이터 처리(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pythonOperator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)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Bash</a:t>
            </a:r>
            <a:r>
              <a:rPr lang="ko-KR" sz="2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 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명령어의 스케줄링 기능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(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BashOperator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)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따라서, Pipeline을 </a:t>
            </a:r>
            <a:r>
              <a:rPr lang="ko-KR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자동화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하기 위해 사용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MySQL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사용 이유</a:t>
            </a: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기존의 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sqliteDB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(</a:t>
            </a:r>
            <a:r>
              <a:rPr lang="ko-KR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default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)는 </a:t>
            </a:r>
            <a:r>
              <a:rPr lang="ko-KR" sz="1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직렬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처리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만 가능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병렬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처리를 위해 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MySQL과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airflow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연동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77" name="Google Shape;277;p15" descr="세상에서 가장 간단한 Airflow 튜토리얼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535" y="1516352"/>
            <a:ext cx="1671487" cy="64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5"/>
          <p:cNvPicPr preferRelativeResize="0"/>
          <p:nvPr/>
        </p:nvPicPr>
        <p:blipFill rotWithShape="1">
          <a:blip r:embed="rId4">
            <a:alphaModFix/>
          </a:blip>
          <a:srcRect l="37555" t="33939" r="40397" b="60832"/>
          <a:stretch/>
        </p:blipFill>
        <p:spPr>
          <a:xfrm>
            <a:off x="483863" y="3196990"/>
            <a:ext cx="1116001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5"/>
          <p:cNvPicPr preferRelativeResize="0"/>
          <p:nvPr/>
        </p:nvPicPr>
        <p:blipFill rotWithShape="1">
          <a:blip r:embed="rId5">
            <a:alphaModFix/>
          </a:blip>
          <a:srcRect l="37555" t="33939" r="40397" b="60832"/>
          <a:stretch/>
        </p:blipFill>
        <p:spPr>
          <a:xfrm rot="10800000" flipH="1">
            <a:off x="590462" y="3468413"/>
            <a:ext cx="902794" cy="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5"/>
          <p:cNvPicPr preferRelativeResize="0"/>
          <p:nvPr/>
        </p:nvPicPr>
        <p:blipFill rotWithShape="1">
          <a:blip r:embed="rId6">
            <a:alphaModFix/>
          </a:blip>
          <a:srcRect l="37555" t="33939" r="40397" b="60832"/>
          <a:stretch/>
        </p:blipFill>
        <p:spPr>
          <a:xfrm>
            <a:off x="881976" y="4037093"/>
            <a:ext cx="160121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5"/>
          <p:cNvPicPr preferRelativeResize="0"/>
          <p:nvPr/>
        </p:nvPicPr>
        <p:blipFill rotWithShape="1">
          <a:blip r:embed="rId6">
            <a:alphaModFix/>
          </a:blip>
          <a:srcRect l="37554" t="33938" r="40398" b="60832"/>
          <a:stretch/>
        </p:blipFill>
        <p:spPr>
          <a:xfrm>
            <a:off x="483863" y="5529706"/>
            <a:ext cx="160121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8675" y="1252375"/>
            <a:ext cx="4253100" cy="43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5"/>
          <p:cNvSpPr txBox="1"/>
          <p:nvPr/>
        </p:nvSpPr>
        <p:spPr>
          <a:xfrm>
            <a:off x="5515025" y="5619025"/>
            <a:ext cx="293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MySQL과</a:t>
            </a:r>
            <a:r>
              <a:rPr lang="ko-KR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Airflow</a:t>
            </a:r>
            <a:r>
              <a:rPr lang="ko-KR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연동</a:t>
            </a:r>
            <a:r>
              <a:rPr 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결과</a:t>
            </a:r>
            <a:endParaRPr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84" name="Google Shape;284;p15"/>
          <p:cNvSpPr txBox="1"/>
          <p:nvPr/>
        </p:nvSpPr>
        <p:spPr>
          <a:xfrm>
            <a:off x="8860800" y="1252375"/>
            <a:ext cx="245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Airflow</a:t>
            </a:r>
            <a:r>
              <a:rPr 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DAGS .</a:t>
            </a:r>
            <a:r>
              <a:rPr lang="ko-KR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py</a:t>
            </a:r>
            <a:r>
              <a:rPr lang="ko-KR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목록</a:t>
            </a:r>
            <a:r>
              <a:rPr 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285" name="Google Shape;28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11775" y="1772538"/>
            <a:ext cx="2861193" cy="40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5"/>
          <p:cNvPicPr preferRelativeResize="0"/>
          <p:nvPr/>
        </p:nvPicPr>
        <p:blipFill rotWithShape="1">
          <a:blip r:embed="rId5">
            <a:alphaModFix/>
          </a:blip>
          <a:srcRect l="37554" t="33938" r="40398" b="60832"/>
          <a:stretch/>
        </p:blipFill>
        <p:spPr>
          <a:xfrm>
            <a:off x="1679396" y="3817788"/>
            <a:ext cx="1069251" cy="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6184e4f38_2_3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ko-KR" sz="36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Workflow</a:t>
            </a: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자동화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292" name="Google Shape;292;gf6184e4f38_2_3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3" name="Google Shape;293;gf6184e4f38_2_3" descr="세상에서 가장 간단한 Airflow 튜토리얼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29574" y="1477412"/>
            <a:ext cx="2839325" cy="10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f6184e4f38_2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1725" y="5584263"/>
            <a:ext cx="9105901" cy="12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f6184e4f38_2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876" y="1353752"/>
            <a:ext cx="7843098" cy="21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f6184e4f38_2_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71724" y="3653763"/>
            <a:ext cx="5919625" cy="18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f6184e4f38_2_3"/>
          <p:cNvSpPr txBox="1"/>
          <p:nvPr/>
        </p:nvSpPr>
        <p:spPr>
          <a:xfrm>
            <a:off x="1179045" y="4197350"/>
            <a:ext cx="14820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DAG : </a:t>
            </a:r>
            <a:r>
              <a:rPr lang="ko-KR" sz="1800" b="1" dirty="0" err="1">
                <a:solidFill>
                  <a:schemeClr val="accent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corona</a:t>
            </a:r>
            <a:endParaRPr sz="1800" b="1" dirty="0">
              <a:solidFill>
                <a:schemeClr val="accent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Graph</a:t>
            </a:r>
            <a:r>
              <a:rPr lang="ko-KR" sz="1800" b="1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800" b="1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view</a:t>
            </a:r>
            <a:endParaRPr sz="1800" b="1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accent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98" name="Google Shape;298;gf6184e4f38_2_3"/>
          <p:cNvSpPr txBox="1"/>
          <p:nvPr/>
        </p:nvSpPr>
        <p:spPr>
          <a:xfrm>
            <a:off x="1179045" y="5764575"/>
            <a:ext cx="1482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DAG : </a:t>
            </a:r>
            <a:r>
              <a:rPr lang="ko-KR" sz="1800" b="1" dirty="0" err="1">
                <a:solidFill>
                  <a:schemeClr val="accent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insta</a:t>
            </a:r>
            <a:endParaRPr sz="1800" b="1" dirty="0">
              <a:solidFill>
                <a:schemeClr val="accent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Graph</a:t>
            </a:r>
            <a:r>
              <a:rPr lang="ko-KR" sz="1800" b="1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800" b="1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view</a:t>
            </a:r>
            <a:endParaRPr sz="1800" b="1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3" name="airflow 작동">
            <a:hlinkClick r:id="" action="ppaction://media"/>
            <a:extLst>
              <a:ext uri="{FF2B5EF4-FFF2-40B4-BE49-F238E27FC236}">
                <a16:creationId xmlns:a16="http://schemas.microsoft.com/office/drawing/2014/main" id="{F6C4D0F5-54AD-465C-BFAD-F6745E4D5D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cb3a1ec526_0_51" descr="네이버 지도 - 해시넷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8932" y="4789555"/>
            <a:ext cx="726475" cy="7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cb3a1ec526_0_51"/>
          <p:cNvSpPr txBox="1"/>
          <p:nvPr/>
        </p:nvSpPr>
        <p:spPr>
          <a:xfrm>
            <a:off x="193526" y="254963"/>
            <a:ext cx="4845834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</a:t>
            </a:r>
            <a:r>
              <a:rPr lang="ko-KR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프로세스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04" name="Google Shape;304;gcb3a1ec526_0_51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6" name="Google Shape;306;gcb3a1ec526_0_51"/>
          <p:cNvPicPr preferRelativeResize="0"/>
          <p:nvPr/>
        </p:nvPicPr>
        <p:blipFill rotWithShape="1">
          <a:blip r:embed="rId4">
            <a:alphaModFix/>
          </a:blip>
          <a:srcRect r="23307" b="46609"/>
          <a:stretch/>
        </p:blipFill>
        <p:spPr>
          <a:xfrm>
            <a:off x="1331641" y="5723085"/>
            <a:ext cx="726475" cy="705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cb3a1ec526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1943" y="2901846"/>
            <a:ext cx="960700" cy="859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cb3a1ec526_0_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510364" y="2337660"/>
            <a:ext cx="588900" cy="5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D20061-17D7-4521-A559-F54154CD0A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0826" y="1198443"/>
            <a:ext cx="9441574" cy="530713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b3a1ec526_0_322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EDA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57" name="Google Shape;357;gcb3a1ec526_0_322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9" name="Google Shape;359;gcb3a1ec526_0_322"/>
          <p:cNvPicPr preferRelativeResize="0"/>
          <p:nvPr/>
        </p:nvPicPr>
        <p:blipFill rotWithShape="1">
          <a:blip r:embed="rId3">
            <a:alphaModFix/>
          </a:blip>
          <a:srcRect l="37554" t="33938" r="40398" b="60832"/>
          <a:stretch/>
        </p:blipFill>
        <p:spPr>
          <a:xfrm>
            <a:off x="3634336" y="1648221"/>
            <a:ext cx="4693877" cy="6758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cb3a1ec526_0_322"/>
          <p:cNvSpPr txBox="1"/>
          <p:nvPr/>
        </p:nvSpPr>
        <p:spPr>
          <a:xfrm>
            <a:off x="3330146" y="989388"/>
            <a:ext cx="5226900" cy="56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altLang="en-US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단어 빈도수 분포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pic>
        <p:nvPicPr>
          <p:cNvPr id="361" name="Google Shape;361;gcb3a1ec526_0_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475" y="1958101"/>
            <a:ext cx="10564950" cy="332250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cb3a1ec526_0_322"/>
          <p:cNvSpPr/>
          <p:nvPr/>
        </p:nvSpPr>
        <p:spPr>
          <a:xfrm>
            <a:off x="661121" y="5657589"/>
            <a:ext cx="1056495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2000" b="1" dirty="0" err="1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토큰화된</a:t>
            </a:r>
            <a:r>
              <a:rPr lang="ko-KR" altLang="en-US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텍스트 데이터</a:t>
            </a:r>
            <a:r>
              <a:rPr lang="ko-KR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상위 20개 단어</a:t>
            </a:r>
            <a:r>
              <a:rPr lang="en-US" altLang="ko-KR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:</a:t>
            </a:r>
            <a:r>
              <a:rPr lang="ko-KR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감성과 관련된 단어는 부족</a:t>
            </a:r>
            <a:endParaRPr sz="2000" b="1" i="0" u="none" strike="noStrike" cap="none" dirty="0">
              <a:solidFill>
                <a:srgbClr val="544E4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3" name="그래픽 2" descr="돋보기">
            <a:extLst>
              <a:ext uri="{FF2B5EF4-FFF2-40B4-BE49-F238E27FC236}">
                <a16:creationId xmlns:a16="http://schemas.microsoft.com/office/drawing/2014/main" id="{4E951EC2-022B-45E5-8A11-85FC9AB3C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0146" y="805233"/>
            <a:ext cx="772160" cy="7721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b3a1ec526_0_311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en-US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NLP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69" name="Google Shape;369;gcb3a1ec526_0_311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1" name="Google Shape;371;gcb3a1ec526_0_311"/>
          <p:cNvPicPr preferRelativeResize="0"/>
          <p:nvPr/>
        </p:nvPicPr>
        <p:blipFill rotWithShape="1">
          <a:blip r:embed="rId3">
            <a:alphaModFix/>
          </a:blip>
          <a:srcRect l="37554" t="33938" r="40398" b="60832"/>
          <a:stretch/>
        </p:blipFill>
        <p:spPr>
          <a:xfrm>
            <a:off x="3634336" y="1648221"/>
            <a:ext cx="4693877" cy="6758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cb3a1ec526_0_311"/>
          <p:cNvSpPr txBox="1"/>
          <p:nvPr/>
        </p:nvSpPr>
        <p:spPr>
          <a:xfrm>
            <a:off x="2666963" y="1145024"/>
            <a:ext cx="6256475" cy="482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altLang="en-US" sz="3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텍스트 분석</a:t>
            </a:r>
            <a:r>
              <a:rPr lang="ko-KR" sz="3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을 위한 </a:t>
            </a:r>
            <a:r>
              <a:rPr lang="ko-KR" sz="30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임베딩기법</a:t>
            </a:r>
            <a:r>
              <a:rPr lang="ko-KR" sz="3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 </a:t>
            </a:r>
            <a:endParaRPr sz="26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pic>
        <p:nvPicPr>
          <p:cNvPr id="374" name="Google Shape;374;gcb3a1ec526_0_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100" y="4445378"/>
            <a:ext cx="5025399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cb3a1ec526_0_311"/>
          <p:cNvSpPr/>
          <p:nvPr/>
        </p:nvSpPr>
        <p:spPr>
          <a:xfrm>
            <a:off x="4581670" y="4843253"/>
            <a:ext cx="8283486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000" b="1" dirty="0" err="1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이쁘다</a:t>
            </a:r>
            <a:r>
              <a:rPr lang="ko-KR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예쁘다 등 </a:t>
            </a:r>
            <a:endParaRPr lang="en-US" altLang="ko-KR" sz="2000" b="1" dirty="0">
              <a:solidFill>
                <a:srgbClr val="544E4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000" b="1" u="sng" dirty="0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유의어를 고려할 수 있는 W2V기법</a:t>
            </a:r>
            <a:r>
              <a:rPr lang="ko-KR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 더욱 적절 </a:t>
            </a:r>
            <a:endParaRPr sz="2000" b="1" i="0" u="none" strike="noStrike" cap="none" dirty="0">
              <a:solidFill>
                <a:srgbClr val="544E4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377" name="Google Shape;377;gcb3a1ec526_0_311"/>
          <p:cNvCxnSpPr/>
          <p:nvPr/>
        </p:nvCxnSpPr>
        <p:spPr>
          <a:xfrm>
            <a:off x="5815300" y="2527145"/>
            <a:ext cx="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379" name="Google Shape;379;gcb3a1ec526_0_3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100" y="2527133"/>
            <a:ext cx="5025400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cb3a1ec526_0_311"/>
          <p:cNvSpPr/>
          <p:nvPr/>
        </p:nvSpPr>
        <p:spPr>
          <a:xfrm>
            <a:off x="6096000" y="3116139"/>
            <a:ext cx="5331355" cy="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W2V</a:t>
            </a:r>
            <a:r>
              <a:rPr lang="ko-KR" altLang="en-US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의 강점</a:t>
            </a:r>
            <a:r>
              <a:rPr lang="en-US" altLang="ko-KR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: </a:t>
            </a:r>
            <a:r>
              <a:rPr lang="ko-KR" altLang="ko-KR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희소성, 유의어 해석 </a:t>
            </a:r>
            <a:r>
              <a:rPr lang="ko-KR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sz="2000" b="1" i="0" u="none" strike="noStrike" cap="none" dirty="0">
              <a:solidFill>
                <a:srgbClr val="544E4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15" name="그래픽 14" descr="돋보기">
            <a:extLst>
              <a:ext uri="{FF2B5EF4-FFF2-40B4-BE49-F238E27FC236}">
                <a16:creationId xmlns:a16="http://schemas.microsoft.com/office/drawing/2014/main" id="{24F3ABE5-258C-4B35-AD54-365227B0CE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8965" y="989388"/>
            <a:ext cx="772160" cy="7721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b3a1ec526_0_162"/>
          <p:cNvSpPr txBox="1"/>
          <p:nvPr/>
        </p:nvSpPr>
        <p:spPr>
          <a:xfrm>
            <a:off x="6320675" y="2012625"/>
            <a:ext cx="6110400" cy="419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가중치와 거리 정의</a:t>
            </a:r>
            <a:endParaRPr sz="2000" b="1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sz="16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 분류에서 높은 성과를 보이는 코사인 거리법을 적용한 K-</a:t>
            </a:r>
            <a:r>
              <a:rPr lang="ko-KR" sz="160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means</a:t>
            </a:r>
            <a:r>
              <a:rPr lang="ko-KR" sz="16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군집 분석 수행 &gt; </a:t>
            </a:r>
            <a:r>
              <a:rPr lang="ko-KR" sz="160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Spherical</a:t>
            </a:r>
            <a:r>
              <a:rPr lang="ko-KR" sz="16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K-</a:t>
            </a:r>
            <a:r>
              <a:rPr lang="ko-KR" sz="160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means</a:t>
            </a:r>
            <a:endParaRPr sz="1600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초기 군집수의 결정  </a:t>
            </a:r>
            <a:endParaRPr sz="2000" b="1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sz="160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Elbow와</a:t>
            </a:r>
            <a:r>
              <a:rPr lang="ko-KR" sz="16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실루엣 기법을 활용하여 최적의 </a:t>
            </a:r>
            <a:r>
              <a:rPr lang="ko-KR" sz="160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군집수</a:t>
            </a:r>
            <a:r>
              <a:rPr lang="ko-KR" sz="16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결정</a:t>
            </a:r>
            <a:endParaRPr sz="1600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-KR" altLang="en-US" sz="2000" b="1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군집별</a:t>
            </a:r>
            <a:r>
              <a:rPr lang="ko-KR" altLang="en-US" sz="2000" b="1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해석</a:t>
            </a:r>
            <a:endParaRPr sz="2000" b="1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sz="160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TextRank</a:t>
            </a:r>
            <a:r>
              <a:rPr lang="ko-KR" sz="16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기법을 적용하여, 각 </a:t>
            </a:r>
            <a:r>
              <a:rPr lang="ko-KR" sz="160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군집별</a:t>
            </a:r>
            <a:r>
              <a:rPr lang="ko-KR" sz="16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키워드를 추출 후 군집 해석</a:t>
            </a:r>
            <a:endParaRPr sz="1600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500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25" name="Google Shape;425;gcb3a1ec526_0_162"/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군집분석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426" name="Google Shape;426;gcb3a1ec526_0_162"/>
          <p:cNvCxnSpPr/>
          <p:nvPr/>
        </p:nvCxnSpPr>
        <p:spPr>
          <a:xfrm>
            <a:off x="84841" y="835707"/>
            <a:ext cx="12107100" cy="0"/>
          </a:xfrm>
          <a:prstGeom prst="straightConnector1">
            <a:avLst/>
          </a:prstGeom>
          <a:noFill/>
          <a:ln w="19050" cap="flat" cmpd="sng">
            <a:solidFill>
              <a:srgbClr val="544E4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Google Shape;391;gcb3a1ec526_0_43">
            <a:extLst>
              <a:ext uri="{FF2B5EF4-FFF2-40B4-BE49-F238E27FC236}">
                <a16:creationId xmlns:a16="http://schemas.microsoft.com/office/drawing/2014/main" id="{CB197844-2E29-4B55-9718-B322BBE39E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9776"/>
            <a:ext cx="4657725" cy="3651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oogle Shape;433;gcb3a1ec526_0_171">
            <a:extLst>
              <a:ext uri="{FF2B5EF4-FFF2-40B4-BE49-F238E27FC236}">
                <a16:creationId xmlns:a16="http://schemas.microsoft.com/office/drawing/2014/main" id="{FE403088-0D4D-4A1E-BEA0-9A6A1F15EB4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4000" y="4172051"/>
            <a:ext cx="3581400" cy="2392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431;gcb3a1ec526_0_171">
            <a:extLst>
              <a:ext uri="{FF2B5EF4-FFF2-40B4-BE49-F238E27FC236}">
                <a16:creationId xmlns:a16="http://schemas.microsoft.com/office/drawing/2014/main" id="{F6971472-CF50-401A-BC5D-E70063E6F3DF}"/>
              </a:ext>
            </a:extLst>
          </p:cNvPr>
          <p:cNvSpPr txBox="1"/>
          <p:nvPr/>
        </p:nvSpPr>
        <p:spPr>
          <a:xfrm>
            <a:off x="3730911" y="858045"/>
            <a:ext cx="5555964" cy="45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36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Spherical</a:t>
            </a: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K-</a:t>
            </a:r>
            <a:r>
              <a:rPr lang="ko-KR" sz="36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means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14" name="Google Shape;359;gcb3a1ec526_0_322">
            <a:extLst>
              <a:ext uri="{FF2B5EF4-FFF2-40B4-BE49-F238E27FC236}">
                <a16:creationId xmlns:a16="http://schemas.microsoft.com/office/drawing/2014/main" id="{4591824A-761E-474C-A50A-0303D53A6FB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7554" t="33938" r="40398" b="60832"/>
          <a:stretch/>
        </p:blipFill>
        <p:spPr>
          <a:xfrm>
            <a:off x="3634336" y="1648221"/>
            <a:ext cx="4693877" cy="67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53;gcb3a1ec526_0_188">
            <a:extLst>
              <a:ext uri="{FF2B5EF4-FFF2-40B4-BE49-F238E27FC236}">
                <a16:creationId xmlns:a16="http://schemas.microsoft.com/office/drawing/2014/main" id="{70147992-0BA5-4DCF-B666-763D72CE597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6602" y="6058522"/>
            <a:ext cx="4729350" cy="4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래픽 9" descr="돋보기">
            <a:extLst>
              <a:ext uri="{FF2B5EF4-FFF2-40B4-BE49-F238E27FC236}">
                <a16:creationId xmlns:a16="http://schemas.microsoft.com/office/drawing/2014/main" id="{2547A38D-879A-4A48-BDAC-44E087BCA1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05125" y="1030372"/>
            <a:ext cx="772160" cy="7721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cb3a1ec526_0_179"/>
          <p:cNvSpPr txBox="1"/>
          <p:nvPr/>
        </p:nvSpPr>
        <p:spPr>
          <a:xfrm>
            <a:off x="895200" y="928856"/>
            <a:ext cx="47181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25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Elbow를</a:t>
            </a:r>
            <a:r>
              <a:rPr lang="ko-KR" sz="25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통한 최적 </a:t>
            </a:r>
            <a:r>
              <a:rPr lang="ko-KR" sz="25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군집수</a:t>
            </a:r>
            <a:r>
              <a:rPr lang="ko-KR" sz="25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sz="25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41" name="Google Shape;441;gcb3a1ec526_0_179"/>
          <p:cNvSpPr txBox="1"/>
          <p:nvPr/>
        </p:nvSpPr>
        <p:spPr>
          <a:xfrm>
            <a:off x="676650" y="5086769"/>
            <a:ext cx="5796600" cy="168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87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ko-KR" sz="1600" dirty="0">
                <a:solidFill>
                  <a:srgbClr val="55555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6과 10 지점에서 두번의 경사 변화가 나타남</a:t>
            </a:r>
            <a:endParaRPr sz="1600" dirty="0">
              <a:solidFill>
                <a:srgbClr val="55555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Lato"/>
              <a:sym typeface="Lato"/>
            </a:endParaRPr>
          </a:p>
          <a:p>
            <a:pPr marL="457200" lvl="0" indent="-358775" algn="just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2050"/>
              <a:buChar char="●"/>
            </a:pPr>
            <a:r>
              <a:rPr lang="ko-KR" sz="1600" dirty="0">
                <a:solidFill>
                  <a:srgbClr val="55555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10 이후로는 </a:t>
            </a:r>
            <a:r>
              <a:rPr lang="ko-KR" sz="1600" dirty="0" err="1">
                <a:solidFill>
                  <a:srgbClr val="55555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SSE의</a:t>
            </a:r>
            <a:r>
              <a:rPr lang="ko-KR" sz="1600" dirty="0">
                <a:solidFill>
                  <a:srgbClr val="55555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변동성이 높음.</a:t>
            </a: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58775" algn="just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205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최적 </a:t>
            </a:r>
            <a:r>
              <a:rPr lang="ko-KR" sz="1600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군집수를</a:t>
            </a: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10으로 설정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endParaRPr sz="16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442" name="Google Shape;442;gcb3a1ec526_0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48" y="1759050"/>
            <a:ext cx="4983752" cy="311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3" name="Google Shape;443;gcb3a1ec526_0_179"/>
          <p:cNvSpPr/>
          <p:nvPr/>
        </p:nvSpPr>
        <p:spPr>
          <a:xfrm>
            <a:off x="3402600" y="3443375"/>
            <a:ext cx="1714500" cy="1149000"/>
          </a:xfrm>
          <a:prstGeom prst="ellipse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44" name="Google Shape;444;gcb3a1ec526_0_179"/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군집분석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445" name="Google Shape;445;gcb3a1ec526_0_179"/>
          <p:cNvCxnSpPr/>
          <p:nvPr/>
        </p:nvCxnSpPr>
        <p:spPr>
          <a:xfrm>
            <a:off x="84841" y="835707"/>
            <a:ext cx="12107100" cy="0"/>
          </a:xfrm>
          <a:prstGeom prst="straightConnector1">
            <a:avLst/>
          </a:prstGeom>
          <a:noFill/>
          <a:ln w="19050" cap="flat" cmpd="sng">
            <a:solidFill>
              <a:srgbClr val="544E4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451;gcb3a1ec526_0_188">
            <a:extLst>
              <a:ext uri="{FF2B5EF4-FFF2-40B4-BE49-F238E27FC236}">
                <a16:creationId xmlns:a16="http://schemas.microsoft.com/office/drawing/2014/main" id="{E96D34F0-0626-4F19-904A-656881B641D4}"/>
              </a:ext>
            </a:extLst>
          </p:cNvPr>
          <p:cNvSpPr txBox="1"/>
          <p:nvPr/>
        </p:nvSpPr>
        <p:spPr>
          <a:xfrm>
            <a:off x="5914175" y="4830087"/>
            <a:ext cx="5796600" cy="18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문서 요약에 대표적인 기법인 </a:t>
            </a:r>
            <a:r>
              <a:rPr lang="ko-KR" sz="16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TextRank를</a:t>
            </a: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활용하여 </a:t>
            </a:r>
            <a:r>
              <a:rPr lang="ko-KR" sz="16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군집별</a:t>
            </a: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키워드 비율을 분석하고, 이를 토대로 </a:t>
            </a:r>
            <a:r>
              <a:rPr lang="ko-KR" sz="16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군집별</a:t>
            </a: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카테고리 해석을 진행함.</a:t>
            </a:r>
            <a:endParaRPr sz="16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 : 커플, 가족, 즐기다, 수영장 = ’다같이 놀기 좋은 숙소’</a:t>
            </a:r>
            <a:endParaRPr sz="16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Google Shape;454;gcb3a1ec526_0_188">
            <a:extLst>
              <a:ext uri="{FF2B5EF4-FFF2-40B4-BE49-F238E27FC236}">
                <a16:creationId xmlns:a16="http://schemas.microsoft.com/office/drawing/2014/main" id="{08C7C8AA-E360-4CF0-83BF-832293C600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562" y="1886287"/>
            <a:ext cx="4479825" cy="2863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Google Shape;450;gcb3a1ec526_0_188">
            <a:extLst>
              <a:ext uri="{FF2B5EF4-FFF2-40B4-BE49-F238E27FC236}">
                <a16:creationId xmlns:a16="http://schemas.microsoft.com/office/drawing/2014/main" id="{EFBC4D57-5C59-469C-BE7A-019992921DA9}"/>
              </a:ext>
            </a:extLst>
          </p:cNvPr>
          <p:cNvSpPr txBox="1"/>
          <p:nvPr/>
        </p:nvSpPr>
        <p:spPr>
          <a:xfrm>
            <a:off x="6396879" y="922961"/>
            <a:ext cx="5233522" cy="44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25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TextRank기법을</a:t>
            </a:r>
            <a:r>
              <a:rPr lang="ko-KR" sz="25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활용한 결과해석 </a:t>
            </a:r>
            <a:endParaRPr sz="25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11" name="Google Shape;377;gcb3a1ec526_0_311">
            <a:extLst>
              <a:ext uri="{FF2B5EF4-FFF2-40B4-BE49-F238E27FC236}">
                <a16:creationId xmlns:a16="http://schemas.microsoft.com/office/drawing/2014/main" id="{024E3741-076C-4891-9938-28B17B37F9DD}"/>
              </a:ext>
            </a:extLst>
          </p:cNvPr>
          <p:cNvCxnSpPr>
            <a:cxnSpLocks/>
          </p:cNvCxnSpPr>
          <p:nvPr/>
        </p:nvCxnSpPr>
        <p:spPr>
          <a:xfrm>
            <a:off x="5815300" y="1249162"/>
            <a:ext cx="0" cy="503733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12" name="Google Shape;359;gcb3a1ec526_0_322">
            <a:extLst>
              <a:ext uri="{FF2B5EF4-FFF2-40B4-BE49-F238E27FC236}">
                <a16:creationId xmlns:a16="http://schemas.microsoft.com/office/drawing/2014/main" id="{36B43D05-EE93-413A-B4F0-11ACF4047A6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7554" t="33938" r="40398" b="60832"/>
          <a:stretch/>
        </p:blipFill>
        <p:spPr>
          <a:xfrm>
            <a:off x="676650" y="1525478"/>
            <a:ext cx="4693877" cy="67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59;gcb3a1ec526_0_322">
            <a:extLst>
              <a:ext uri="{FF2B5EF4-FFF2-40B4-BE49-F238E27FC236}">
                <a16:creationId xmlns:a16="http://schemas.microsoft.com/office/drawing/2014/main" id="{E92B1913-1C24-4A98-82B1-C2C5278D5E5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7554" t="33938" r="40398" b="60832"/>
          <a:stretch/>
        </p:blipFill>
        <p:spPr>
          <a:xfrm>
            <a:off x="6358510" y="1497485"/>
            <a:ext cx="4693877" cy="67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래픽 13" descr="돋보기">
            <a:extLst>
              <a:ext uri="{FF2B5EF4-FFF2-40B4-BE49-F238E27FC236}">
                <a16:creationId xmlns:a16="http://schemas.microsoft.com/office/drawing/2014/main" id="{387CFBDD-CCA3-494C-B76F-F5F00C181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622" y="974600"/>
            <a:ext cx="686046" cy="686046"/>
          </a:xfrm>
          <a:prstGeom prst="rect">
            <a:avLst/>
          </a:prstGeom>
        </p:spPr>
      </p:pic>
      <p:pic>
        <p:nvPicPr>
          <p:cNvPr id="15" name="그래픽 14" descr="돋보기">
            <a:extLst>
              <a:ext uri="{FF2B5EF4-FFF2-40B4-BE49-F238E27FC236}">
                <a16:creationId xmlns:a16="http://schemas.microsoft.com/office/drawing/2014/main" id="{22E7DECB-F4D4-4450-945A-5A6EA727A7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491" y="953518"/>
            <a:ext cx="707128" cy="70712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cb3a1ec526_0_198"/>
          <p:cNvSpPr txBox="1"/>
          <p:nvPr/>
        </p:nvSpPr>
        <p:spPr>
          <a:xfrm>
            <a:off x="178763" y="1096620"/>
            <a:ext cx="2907337" cy="37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분석 결과 </a:t>
            </a:r>
            <a:r>
              <a:rPr lang="en-US" alt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–</a:t>
            </a:r>
            <a:r>
              <a:rPr 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 </a:t>
            </a: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테마 선정</a:t>
            </a:r>
            <a:endParaRPr sz="18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462" name="Google Shape;462;gcb3a1ec526_0_198"/>
          <p:cNvSpPr txBox="1"/>
          <p:nvPr/>
        </p:nvSpPr>
        <p:spPr>
          <a:xfrm>
            <a:off x="0" y="1621888"/>
            <a:ext cx="5796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b="1" u="sng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1인 여행객</a:t>
            </a: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위한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커플 혹은 친구 여행을 위한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독특한 경험을 할 수 있는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한옥과 같은 분위기를 가진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가족, 단체 여행객을 위한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자연과 힐링을 경험할 수 있는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자연과 체험을 할 수 있는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편안하고 안락한 여행을 위한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시원한 바다를 경험할 수 있는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463" name="Google Shape;463;gcb3a1ec526_0_198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444;gcb3a1ec526_0_179">
            <a:extLst>
              <a:ext uri="{FF2B5EF4-FFF2-40B4-BE49-F238E27FC236}">
                <a16:creationId xmlns:a16="http://schemas.microsoft.com/office/drawing/2014/main" id="{1FFACA13-43E2-4F8E-A81C-D6B41478F0F9}"/>
              </a:ext>
            </a:extLst>
          </p:cNvPr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군집분석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BCF011-35FB-4D79-8F5C-37B309847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264" y="1277578"/>
            <a:ext cx="1643126" cy="23815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DF204D-C685-4B68-91E7-7E9010721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049" y="1272706"/>
            <a:ext cx="1643126" cy="23815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345D65-8218-4EE3-8777-CCE3359AB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019" y="1248201"/>
            <a:ext cx="1692941" cy="24038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061A95-6811-4EA5-9012-602E1F7D7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540" y="1259349"/>
            <a:ext cx="1643127" cy="23815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AFD72A-E7E7-471A-BBC3-F6553C393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8288" y="1254085"/>
            <a:ext cx="1643127" cy="23815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B034F1-D2B7-4C8C-A9D5-1407859E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9407" y="4005418"/>
            <a:ext cx="1692941" cy="24304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1FBBF7-894A-4AB8-A4F5-5654F15F29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6600" y="4054339"/>
            <a:ext cx="1643127" cy="23815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6DD6AC0-6791-4492-A106-D8F47CE13D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4465" y="4016677"/>
            <a:ext cx="1463596" cy="24608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40FD731-264A-4219-A0C3-53F906156C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0939" y="4017222"/>
            <a:ext cx="1578328" cy="24498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E0888C-3227-4F8E-B387-8EC91D20A4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36381" y="4032091"/>
            <a:ext cx="1670744" cy="243499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b3a1ec526_0_142"/>
          <p:cNvSpPr txBox="1"/>
          <p:nvPr/>
        </p:nvSpPr>
        <p:spPr>
          <a:xfrm>
            <a:off x="300877" y="1187925"/>
            <a:ext cx="39855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TF-IDF </a:t>
            </a:r>
            <a:r>
              <a:rPr lang="ko-KR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임베딩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- 코사인 유사도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10" name="Google Shape;410;gcb3a1ec526_0_142"/>
          <p:cNvSpPr txBox="1"/>
          <p:nvPr/>
        </p:nvSpPr>
        <p:spPr>
          <a:xfrm>
            <a:off x="525150" y="5731303"/>
            <a:ext cx="5094600" cy="87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TF-IDF * 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코사인 유사도</a:t>
            </a:r>
            <a:r>
              <a:rPr lang="ko-KR" altLang="en-US" sz="15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의 최고 점수 </a:t>
            </a:r>
            <a:r>
              <a:rPr lang="en-US" altLang="ko-KR" sz="15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0.212191</a:t>
            </a: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en-US" sz="1500" dirty="0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Word2Vec * </a:t>
            </a:r>
            <a:r>
              <a:rPr lang="ko-KR" altLang="en-US" sz="1500" dirty="0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코사인 유사도</a:t>
            </a:r>
            <a:r>
              <a:rPr lang="ko-KR" altLang="en-US" sz="15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의 최고 점수 </a:t>
            </a:r>
            <a:r>
              <a:rPr lang="en-US" altLang="ko-KR" sz="15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0.925350</a:t>
            </a:r>
            <a:endParaRPr sz="15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411" name="Google Shape;411;gcb3a1ec526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34923"/>
            <a:ext cx="5480950" cy="351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cb3a1ec526_0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225" y="1873700"/>
            <a:ext cx="5377575" cy="351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cb3a1ec526_0_142"/>
          <p:cNvSpPr txBox="1"/>
          <p:nvPr/>
        </p:nvSpPr>
        <p:spPr>
          <a:xfrm>
            <a:off x="6074227" y="1187925"/>
            <a:ext cx="41088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Word2Vec </a:t>
            </a:r>
            <a:r>
              <a:rPr lang="ko-KR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임베딩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- 코사인 유사도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15" name="Google Shape;415;gcb3a1ec526_0_142"/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숙소 추천을 위한 유사도 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416" name="Google Shape;416;gcb3a1ec526_0_142"/>
          <p:cNvCxnSpPr/>
          <p:nvPr/>
        </p:nvCxnSpPr>
        <p:spPr>
          <a:xfrm>
            <a:off x="84841" y="835707"/>
            <a:ext cx="12107100" cy="0"/>
          </a:xfrm>
          <a:prstGeom prst="straightConnector1">
            <a:avLst/>
          </a:prstGeom>
          <a:noFill/>
          <a:ln w="19050" cap="flat" cmpd="sng">
            <a:solidFill>
              <a:srgbClr val="544E4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2B76977-6B81-47FB-85C9-DE6B1F8F65F9}"/>
              </a:ext>
            </a:extLst>
          </p:cNvPr>
          <p:cNvSpPr/>
          <p:nvPr/>
        </p:nvSpPr>
        <p:spPr>
          <a:xfrm>
            <a:off x="5095875" y="2190750"/>
            <a:ext cx="523875" cy="33718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F5F6186-4DA9-4A9D-8932-9D2E463E224D}"/>
              </a:ext>
            </a:extLst>
          </p:cNvPr>
          <p:cNvSpPr/>
          <p:nvPr/>
        </p:nvSpPr>
        <p:spPr>
          <a:xfrm>
            <a:off x="10966025" y="2081599"/>
            <a:ext cx="523875" cy="33718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12" name="Google Shape;410;gcb3a1ec526_0_142">
            <a:extLst>
              <a:ext uri="{FF2B5EF4-FFF2-40B4-BE49-F238E27FC236}">
                <a16:creationId xmlns:a16="http://schemas.microsoft.com/office/drawing/2014/main" id="{3BF2AE75-1318-48C7-BE49-14E2D32235D4}"/>
              </a:ext>
            </a:extLst>
          </p:cNvPr>
          <p:cNvSpPr txBox="1"/>
          <p:nvPr/>
        </p:nvSpPr>
        <p:spPr>
          <a:xfrm>
            <a:off x="6215712" y="5849092"/>
            <a:ext cx="5094600" cy="57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ko-KR" altLang="en-US" sz="16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유사도 점수면에서 </a:t>
            </a:r>
            <a:r>
              <a:rPr lang="en-US" altLang="ko-KR" sz="1600" dirty="0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W2V</a:t>
            </a:r>
            <a:r>
              <a:rPr lang="ko-KR" altLang="en-US" sz="1600" dirty="0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기법</a:t>
            </a:r>
            <a:r>
              <a:rPr lang="ko-KR" altLang="en-US" sz="16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TF-IDF</a:t>
            </a:r>
            <a:r>
              <a:rPr lang="ko-KR" altLang="en-US" sz="16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보다 </a:t>
            </a:r>
            <a:r>
              <a:rPr lang="en-US" altLang="ko-KR" sz="16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4</a:t>
            </a:r>
            <a:r>
              <a:rPr lang="ko-KR" altLang="en-US" sz="16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배 이상 ↑</a:t>
            </a:r>
            <a:endParaRPr sz="16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/>
          <p:nvPr/>
        </p:nvSpPr>
        <p:spPr>
          <a:xfrm>
            <a:off x="2137215" y="2631891"/>
            <a:ext cx="3955498" cy="58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rial"/>
              <a:buNone/>
            </a:pPr>
            <a:r>
              <a:rPr lang="ko-KR" sz="3600" b="1" i="0" u="none" strike="noStrike" cap="none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프로젝트 개요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cxnSp>
        <p:nvCxnSpPr>
          <p:cNvPr id="56" name="Google Shape;56;p3"/>
          <p:cNvCxnSpPr>
            <a:cxnSpLocks/>
          </p:cNvCxnSpPr>
          <p:nvPr/>
        </p:nvCxnSpPr>
        <p:spPr>
          <a:xfrm>
            <a:off x="2231678" y="3207925"/>
            <a:ext cx="2828002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" name="Google Shape;57;p3"/>
          <p:cNvSpPr/>
          <p:nvPr/>
        </p:nvSpPr>
        <p:spPr>
          <a:xfrm rot="10800000">
            <a:off x="6840711" y="-14928"/>
            <a:ext cx="5385192" cy="6872928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 rot="10800000">
            <a:off x="5724789" y="-6749"/>
            <a:ext cx="6458246" cy="5711588"/>
          </a:xfrm>
          <a:custGeom>
            <a:avLst/>
            <a:gdLst/>
            <a:ahLst/>
            <a:cxnLst/>
            <a:rect l="l" t="t" r="r" b="b"/>
            <a:pathLst>
              <a:path w="6458246" h="5711588" extrusionOk="0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8" name="그래픽 7" descr="연구">
            <a:extLst>
              <a:ext uri="{FF2B5EF4-FFF2-40B4-BE49-F238E27FC236}">
                <a16:creationId xmlns:a16="http://schemas.microsoft.com/office/drawing/2014/main" id="{7A733546-F051-4EE2-9E49-25FDDE4AC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054" y="2301706"/>
            <a:ext cx="914400" cy="914400"/>
          </a:xfrm>
          <a:prstGeom prst="rect">
            <a:avLst/>
          </a:prstGeom>
        </p:spPr>
      </p:pic>
      <p:sp>
        <p:nvSpPr>
          <p:cNvPr id="9" name="Google Shape;41;p2">
            <a:extLst>
              <a:ext uri="{FF2B5EF4-FFF2-40B4-BE49-F238E27FC236}">
                <a16:creationId xmlns:a16="http://schemas.microsoft.com/office/drawing/2014/main" id="{FBA1810C-C214-4CEC-AE6D-A11FA267293B}"/>
              </a:ext>
            </a:extLst>
          </p:cNvPr>
          <p:cNvSpPr txBox="1"/>
          <p:nvPr/>
        </p:nvSpPr>
        <p:spPr>
          <a:xfrm>
            <a:off x="2137215" y="3429000"/>
            <a:ext cx="2839454" cy="359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구성원 </a:t>
            </a: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소개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주제 선정 배경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감성숙소 정의</a:t>
            </a:r>
            <a:endParaRPr lang="en-US" altLang="ko-KR"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시장조사</a:t>
            </a:r>
            <a:endParaRPr lang="en-US" altLang="ko-KR"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문제 인식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프로젝트 목표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1" name="Google Shape;481;gcb3a1ec526_0_211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82" name="Google Shape;482;gcb3a1ec526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50" y="2070911"/>
            <a:ext cx="5249274" cy="39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cb3a1ec526_0_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300" y="2070900"/>
            <a:ext cx="5466625" cy="396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cb3a1ec526_0_211"/>
          <p:cNvSpPr txBox="1"/>
          <p:nvPr/>
        </p:nvSpPr>
        <p:spPr>
          <a:xfrm>
            <a:off x="300876" y="1616550"/>
            <a:ext cx="39609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숙소 ‘</a:t>
            </a:r>
            <a:r>
              <a:rPr lang="ko-KR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스튜디오노이’의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숙소 이미지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85" name="Google Shape;485;gcb3a1ec526_0_211"/>
          <p:cNvSpPr txBox="1"/>
          <p:nvPr/>
        </p:nvSpPr>
        <p:spPr>
          <a:xfrm>
            <a:off x="907132" y="6230578"/>
            <a:ext cx="10377735" cy="402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숙소 ‘</a:t>
            </a:r>
            <a:r>
              <a:rPr lang="ko-KR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스튜디오노이’의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특징 : 제주도 </a:t>
            </a:r>
            <a:r>
              <a:rPr lang="ko-KR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한경면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독채, 정원, 돌담, 화이트 앤 </a:t>
            </a:r>
            <a:r>
              <a:rPr lang="ko-KR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우드톤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넓은 공간 등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0" name="Google Shape;415;gcb3a1ec526_0_142">
            <a:extLst>
              <a:ext uri="{FF2B5EF4-FFF2-40B4-BE49-F238E27FC236}">
                <a16:creationId xmlns:a16="http://schemas.microsoft.com/office/drawing/2014/main" id="{4BBA07E1-D3BA-4F1B-8D3F-7DE22267FD16}"/>
              </a:ext>
            </a:extLst>
          </p:cNvPr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숙소 추천을 위한 유사도 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11" name="Google Shape;514;gcb3a1ec526_0_242">
            <a:extLst>
              <a:ext uri="{FF2B5EF4-FFF2-40B4-BE49-F238E27FC236}">
                <a16:creationId xmlns:a16="http://schemas.microsoft.com/office/drawing/2014/main" id="{8B6DA3D3-7C63-4E87-9433-06CF999861FD}"/>
              </a:ext>
            </a:extLst>
          </p:cNvPr>
          <p:cNvSpPr txBox="1"/>
          <p:nvPr/>
        </p:nvSpPr>
        <p:spPr>
          <a:xfrm>
            <a:off x="84875" y="1101274"/>
            <a:ext cx="63246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en-US" alt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 </a:t>
            </a:r>
            <a:r>
              <a:rPr lang="ko-KR" altLang="en-US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추천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결과 비교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gcb3a1ec526_0_242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4" name="Google Shape;514;gcb3a1ec526_0_242"/>
          <p:cNvSpPr txBox="1"/>
          <p:nvPr/>
        </p:nvSpPr>
        <p:spPr>
          <a:xfrm>
            <a:off x="300875" y="1187925"/>
            <a:ext cx="63246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en-US" alt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 </a:t>
            </a:r>
            <a:r>
              <a:rPr lang="ko-KR" altLang="en-US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추천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결과 비교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15" name="Google Shape;515;gcb3a1ec526_0_242"/>
          <p:cNvSpPr txBox="1"/>
          <p:nvPr/>
        </p:nvSpPr>
        <p:spPr>
          <a:xfrm>
            <a:off x="808425" y="5853825"/>
            <a:ext cx="100053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지역적 유사성은 TF-</a:t>
            </a:r>
            <a:r>
              <a:rPr lang="ko-KR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IDF가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높으나, 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내외부적 공간디자인의 유사성은 W2V 추천 결과가 더 높을 것으로 판단하였다. 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516" name="Google Shape;516;gcb3a1ec526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850" y="1121814"/>
            <a:ext cx="3796374" cy="2160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cb3a1ec526_0_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50" y="2253600"/>
            <a:ext cx="3648582" cy="25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cb3a1ec526_0_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475" y="3800474"/>
            <a:ext cx="3796374" cy="198556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15;gcb3a1ec526_0_142">
            <a:extLst>
              <a:ext uri="{FF2B5EF4-FFF2-40B4-BE49-F238E27FC236}">
                <a16:creationId xmlns:a16="http://schemas.microsoft.com/office/drawing/2014/main" id="{8ED7AE0E-0E6C-4AD1-B000-2EE8AB7CA5CA}"/>
              </a:ext>
            </a:extLst>
          </p:cNvPr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숙소 추천을 위한 유사도 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11" name="Google Shape;514;gcb3a1ec526_0_242">
            <a:extLst>
              <a:ext uri="{FF2B5EF4-FFF2-40B4-BE49-F238E27FC236}">
                <a16:creationId xmlns:a16="http://schemas.microsoft.com/office/drawing/2014/main" id="{644CA441-D7BE-4A67-85CD-91958386985D}"/>
              </a:ext>
            </a:extLst>
          </p:cNvPr>
          <p:cNvSpPr txBox="1"/>
          <p:nvPr/>
        </p:nvSpPr>
        <p:spPr>
          <a:xfrm>
            <a:off x="6545850" y="565131"/>
            <a:ext cx="469365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en-US" alt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-W2V </a:t>
            </a:r>
            <a:r>
              <a:rPr lang="ko-KR" altLang="en-US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추천 결과 </a:t>
            </a:r>
            <a:r>
              <a:rPr lang="en-US" alt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</a:t>
            </a:r>
            <a:r>
              <a:rPr lang="ko-KR" altLang="en-US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에디토리얼</a:t>
            </a:r>
            <a:r>
              <a:rPr lang="ko-KR" altLang="en-US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제주 숙소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2" name="Google Shape;514;gcb3a1ec526_0_242">
            <a:extLst>
              <a:ext uri="{FF2B5EF4-FFF2-40B4-BE49-F238E27FC236}">
                <a16:creationId xmlns:a16="http://schemas.microsoft.com/office/drawing/2014/main" id="{2940FD38-6550-42EC-8F5B-ED8BF078B218}"/>
              </a:ext>
            </a:extLst>
          </p:cNvPr>
          <p:cNvSpPr txBox="1"/>
          <p:nvPr/>
        </p:nvSpPr>
        <p:spPr>
          <a:xfrm>
            <a:off x="6545850" y="3259237"/>
            <a:ext cx="469365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en-US" alt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-TF-IDF </a:t>
            </a:r>
            <a:r>
              <a:rPr lang="ko-KR" altLang="en-US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추천 결과 </a:t>
            </a:r>
            <a:r>
              <a:rPr lang="en-US" alt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</a:t>
            </a:r>
            <a:r>
              <a:rPr lang="ko-KR" altLang="en-US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두모가</a:t>
            </a:r>
            <a:r>
              <a:rPr lang="ko-KR" altLang="en-US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숙소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0" name="Google Shape;470;gcb3a1ec526_0_374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71" name="Google Shape;471;gcb3a1ec526_0_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675" y="989394"/>
            <a:ext cx="4015812" cy="547848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cb3a1ec526_0_374"/>
          <p:cNvSpPr/>
          <p:nvPr/>
        </p:nvSpPr>
        <p:spPr>
          <a:xfrm>
            <a:off x="5905825" y="3358475"/>
            <a:ext cx="714300" cy="51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73" name="Google Shape;473;gcb3a1ec526_0_3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00" y="1789606"/>
            <a:ext cx="5601025" cy="38780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15;gcb3a1ec526_0_142">
            <a:extLst>
              <a:ext uri="{FF2B5EF4-FFF2-40B4-BE49-F238E27FC236}">
                <a16:creationId xmlns:a16="http://schemas.microsoft.com/office/drawing/2014/main" id="{123F22ED-84A6-4315-B66A-93858EB4281C}"/>
              </a:ext>
            </a:extLst>
          </p:cNvPr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숙소 추천을 위한 유사도 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1"/>
          <p:cNvSpPr/>
          <p:nvPr/>
        </p:nvSpPr>
        <p:spPr>
          <a:xfrm rot="10800000">
            <a:off x="6840711" y="-14928"/>
            <a:ext cx="5385192" cy="6872928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27" name="Google Shape;527;p31"/>
          <p:cNvSpPr/>
          <p:nvPr/>
        </p:nvSpPr>
        <p:spPr>
          <a:xfrm rot="10800000">
            <a:off x="5724789" y="-6749"/>
            <a:ext cx="6458246" cy="5711588"/>
          </a:xfrm>
          <a:custGeom>
            <a:avLst/>
            <a:gdLst/>
            <a:ahLst/>
            <a:cxnLst/>
            <a:rect l="l" t="t" r="r" b="b"/>
            <a:pathLst>
              <a:path w="6458246" h="5711588" extrusionOk="0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8E97AB4-EF41-480A-9D53-380E0599D35B}"/>
              </a:ext>
            </a:extLst>
          </p:cNvPr>
          <p:cNvSpPr txBox="1"/>
          <p:nvPr/>
        </p:nvSpPr>
        <p:spPr>
          <a:xfrm>
            <a:off x="2137215" y="2631891"/>
            <a:ext cx="3955498" cy="58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rial"/>
              <a:buNone/>
            </a:pPr>
            <a:r>
              <a:rPr lang="ko-KR" altLang="en-US" sz="36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서비스 소개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cxnSp>
        <p:nvCxnSpPr>
          <p:cNvPr id="9" name="Google Shape;56;p3">
            <a:extLst>
              <a:ext uri="{FF2B5EF4-FFF2-40B4-BE49-F238E27FC236}">
                <a16:creationId xmlns:a16="http://schemas.microsoft.com/office/drawing/2014/main" id="{87964E27-BD91-449D-81CE-18505E38DEE8}"/>
              </a:ext>
            </a:extLst>
          </p:cNvPr>
          <p:cNvCxnSpPr>
            <a:cxnSpLocks/>
          </p:cNvCxnSpPr>
          <p:nvPr/>
        </p:nvCxnSpPr>
        <p:spPr>
          <a:xfrm>
            <a:off x="2231678" y="3207925"/>
            <a:ext cx="2828002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43;p2">
            <a:extLst>
              <a:ext uri="{FF2B5EF4-FFF2-40B4-BE49-F238E27FC236}">
                <a16:creationId xmlns:a16="http://schemas.microsoft.com/office/drawing/2014/main" id="{BE2AAF88-1A4D-40FC-93D0-B7CCD6AC2945}"/>
              </a:ext>
            </a:extLst>
          </p:cNvPr>
          <p:cNvSpPr txBox="1"/>
          <p:nvPr/>
        </p:nvSpPr>
        <p:spPr>
          <a:xfrm>
            <a:off x="2106735" y="3641895"/>
            <a:ext cx="2839454" cy="207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웹사이트</a:t>
            </a:r>
            <a:r>
              <a:rPr lang="en-US" altLang="ko-KR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소개</a:t>
            </a:r>
            <a:endParaRPr sz="140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UI 설계도</a:t>
            </a:r>
            <a:endParaRPr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기능 분해도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1" name="그래픽 10" descr="프레젠테이션 미디어">
            <a:extLst>
              <a:ext uri="{FF2B5EF4-FFF2-40B4-BE49-F238E27FC236}">
                <a16:creationId xmlns:a16="http://schemas.microsoft.com/office/drawing/2014/main" id="{22069FCF-1E97-49A2-8C67-B9038ECB8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0047" y="239184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기능분해도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541" name="Google Shape;541;p32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42" name="Google Shape;542;p32"/>
          <p:cNvGraphicFramePr/>
          <p:nvPr/>
        </p:nvGraphicFramePr>
        <p:xfrm>
          <a:off x="300877" y="1377080"/>
          <a:ext cx="7297125" cy="5119895"/>
        </p:xfrm>
        <a:graphic>
          <a:graphicData uri="http://schemas.openxmlformats.org/drawingml/2006/table">
            <a:tbl>
              <a:tblPr>
                <a:noFill/>
                <a:tableStyleId>{A70A21F9-B962-4DC6-B635-6FC504DBD73D}</a:tableStyleId>
              </a:tblPr>
              <a:tblGrid>
                <a:gridCol w="145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9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1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기능         /        구성</a:t>
                      </a:r>
                      <a:endParaRPr sz="900" b="1" u="none" strike="noStrike" cap="none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1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URL(localhost:8000)</a:t>
                      </a:r>
                      <a:endParaRPr sz="900" b="1" u="none" strike="noStrike" cap="none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1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VIEW</a:t>
                      </a:r>
                      <a:endParaRPr sz="900" b="1" u="none" strike="noStrike" cap="none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1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TEMPLATES</a:t>
                      </a:r>
                      <a:endParaRPr sz="900" b="1" u="none" strike="noStrike" cap="none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1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REDIRECTION</a:t>
                      </a:r>
                      <a:endParaRPr sz="900" b="1" u="none" strike="noStrike" cap="none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팀소개</a:t>
                      </a: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/팀원소개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home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index.html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회원가입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register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register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register.html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login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로그인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login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login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login.html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register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DB 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login</a:t>
                      </a: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 확인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logcon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logcon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DB 등록 확인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regcon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regcon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랜딩페이지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choice.html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인기숙소 둘러보기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popular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showPop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popular.html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테마 둘러보기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theme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showTheme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theme.html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7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전체숙소 둘러보기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totalstay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totalstay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totalstay.html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1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테마별</a:t>
                      </a: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 분류 목록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&lt;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str:theme</a:t>
                      </a: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&gt;/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stay</a:t>
                      </a: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stayFilter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stayfilter.html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2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상세페이지 내용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&lt;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str:name</a:t>
                      </a: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&gt;/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detail</a:t>
                      </a: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stayDetail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staydetail.html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543" name="Google Shape;5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025" y="3928350"/>
            <a:ext cx="4249399" cy="28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4200" y="1249175"/>
            <a:ext cx="2016575" cy="25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2"/>
          <p:cNvSpPr txBox="1"/>
          <p:nvPr/>
        </p:nvSpPr>
        <p:spPr>
          <a:xfrm>
            <a:off x="10150500" y="510375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46" name="Google Shape;546;p32"/>
          <p:cNvSpPr txBox="1"/>
          <p:nvPr/>
        </p:nvSpPr>
        <p:spPr>
          <a:xfrm>
            <a:off x="7711738" y="910575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templates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/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html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47" name="Google Shape;547;p32"/>
          <p:cNvSpPr txBox="1"/>
          <p:nvPr/>
        </p:nvSpPr>
        <p:spPr>
          <a:xfrm>
            <a:off x="11341500" y="3591925"/>
            <a:ext cx="8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url.py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3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UI 설계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534" name="Google Shape;534;p33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0D6D143-E031-419B-AA2E-5639D4559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133" y="1132231"/>
            <a:ext cx="9719733" cy="54673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2" name="Google Shape;572;p40"/>
          <p:cNvCxnSpPr/>
          <p:nvPr/>
        </p:nvCxnSpPr>
        <p:spPr>
          <a:xfrm>
            <a:off x="11980807" y="843572"/>
            <a:ext cx="0" cy="2295655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73" name="Google Shape;573;p40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4" name="Google Shape;574;p40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웹 페이지 구현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B47A71-9E1C-4D73-8E4E-C01B95AF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70" y="1318361"/>
            <a:ext cx="9135260" cy="503134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1"/>
          <p:cNvSpPr txBox="1"/>
          <p:nvPr/>
        </p:nvSpPr>
        <p:spPr>
          <a:xfrm>
            <a:off x="1528585" y="2642390"/>
            <a:ext cx="5552954" cy="55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36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결론</a:t>
            </a:r>
          </a:p>
        </p:txBody>
      </p:sp>
      <p:cxnSp>
        <p:nvCxnSpPr>
          <p:cNvPr id="581" name="Google Shape;581;p41"/>
          <p:cNvCxnSpPr>
            <a:cxnSpLocks/>
          </p:cNvCxnSpPr>
          <p:nvPr/>
        </p:nvCxnSpPr>
        <p:spPr>
          <a:xfrm>
            <a:off x="2231678" y="3207925"/>
            <a:ext cx="4382482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2" name="Google Shape;582;p41"/>
          <p:cNvSpPr/>
          <p:nvPr/>
        </p:nvSpPr>
        <p:spPr>
          <a:xfrm rot="10800000">
            <a:off x="6840711" y="-14928"/>
            <a:ext cx="5385192" cy="6872928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83" name="Google Shape;583;p41"/>
          <p:cNvSpPr/>
          <p:nvPr/>
        </p:nvSpPr>
        <p:spPr>
          <a:xfrm rot="10800000">
            <a:off x="5724789" y="-6749"/>
            <a:ext cx="6458246" cy="5711588"/>
          </a:xfrm>
          <a:custGeom>
            <a:avLst/>
            <a:gdLst/>
            <a:ahLst/>
            <a:cxnLst/>
            <a:rect l="l" t="t" r="r" b="b"/>
            <a:pathLst>
              <a:path w="6458246" h="5711588" extrusionOk="0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8" name="Google Shape;44;p2">
            <a:extLst>
              <a:ext uri="{FF2B5EF4-FFF2-40B4-BE49-F238E27FC236}">
                <a16:creationId xmlns:a16="http://schemas.microsoft.com/office/drawing/2014/main" id="{8FD56148-6E51-465E-B346-155A5350D002}"/>
              </a:ext>
            </a:extLst>
          </p:cNvPr>
          <p:cNvSpPr txBox="1"/>
          <p:nvPr/>
        </p:nvSpPr>
        <p:spPr>
          <a:xfrm>
            <a:off x="2885335" y="3731201"/>
            <a:ext cx="2839454" cy="160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기대 효과</a:t>
            </a:r>
            <a:r>
              <a:rPr lang="en-US" alt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altLang="en-US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및 시사점</a:t>
            </a:r>
            <a:r>
              <a:rPr 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lang="en-US" altLang="ko-KR" sz="140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발전방향</a:t>
            </a:r>
            <a:endParaRPr lang="en-US" altLang="ko-KR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구성원 역할</a:t>
            </a:r>
            <a:endParaRPr lang="en-US" altLang="ko-KR" sz="140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개발 후기 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래픽 8" descr="전구">
            <a:extLst>
              <a:ext uri="{FF2B5EF4-FFF2-40B4-BE49-F238E27FC236}">
                <a16:creationId xmlns:a16="http://schemas.microsoft.com/office/drawing/2014/main" id="{69537D67-0590-4035-8C30-C927371CC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054" y="239184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2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기대 효과</a:t>
            </a:r>
            <a:r>
              <a:rPr lang="en-US" alt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 </a:t>
            </a:r>
            <a:r>
              <a:rPr lang="ko-KR" altLang="en-US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및 시사점</a:t>
            </a: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 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590" name="Google Shape;590;p42"/>
          <p:cNvCxnSpPr/>
          <p:nvPr/>
        </p:nvCxnSpPr>
        <p:spPr>
          <a:xfrm>
            <a:off x="11980807" y="843572"/>
            <a:ext cx="0" cy="2295655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91" name="Google Shape;591;p42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92" name="Google Shape;5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575" y="2679150"/>
            <a:ext cx="2318900" cy="19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2"/>
          <p:cNvSpPr txBox="1"/>
          <p:nvPr/>
        </p:nvSpPr>
        <p:spPr>
          <a:xfrm>
            <a:off x="1184265" y="5026035"/>
            <a:ext cx="3955500" cy="104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lang="en-US" altLang="ko-KR"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새로운 </a:t>
            </a:r>
            <a:r>
              <a:rPr lang="ko-KR" altLang="en-US" sz="20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여행트렌드에</a:t>
            </a: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맞춘</a:t>
            </a:r>
            <a:endParaRPr lang="en-US" altLang="ko-KR"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기반 숙소 테마 분류 제공</a:t>
            </a:r>
            <a:endParaRPr lang="en-US" altLang="ko-KR"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lang="en-US" altLang="ko-KR"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3" name="Google Shape;611;gf60b370086_0_0">
            <a:extLst>
              <a:ext uri="{FF2B5EF4-FFF2-40B4-BE49-F238E27FC236}">
                <a16:creationId xmlns:a16="http://schemas.microsoft.com/office/drawing/2014/main" id="{8B92ED61-6410-4F28-8102-B33D67A1DFA6}"/>
              </a:ext>
            </a:extLst>
          </p:cNvPr>
          <p:cNvSpPr txBox="1"/>
          <p:nvPr/>
        </p:nvSpPr>
        <p:spPr>
          <a:xfrm>
            <a:off x="1184265" y="1595489"/>
            <a:ext cx="3955500" cy="56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32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서비스 측면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cxnSp>
        <p:nvCxnSpPr>
          <p:cNvPr id="14" name="Google Shape;377;gcb3a1ec526_0_311">
            <a:extLst>
              <a:ext uri="{FF2B5EF4-FFF2-40B4-BE49-F238E27FC236}">
                <a16:creationId xmlns:a16="http://schemas.microsoft.com/office/drawing/2014/main" id="{8D625AEA-FF46-4A25-84D2-DF128B4657E2}"/>
              </a:ext>
            </a:extLst>
          </p:cNvPr>
          <p:cNvCxnSpPr>
            <a:cxnSpLocks/>
          </p:cNvCxnSpPr>
          <p:nvPr/>
        </p:nvCxnSpPr>
        <p:spPr>
          <a:xfrm>
            <a:off x="5815300" y="1249162"/>
            <a:ext cx="0" cy="503733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5" name="Google Shape;611;gf60b370086_0_0">
            <a:extLst>
              <a:ext uri="{FF2B5EF4-FFF2-40B4-BE49-F238E27FC236}">
                <a16:creationId xmlns:a16="http://schemas.microsoft.com/office/drawing/2014/main" id="{7BF4BAE2-2754-464C-A214-ADC256DA2340}"/>
              </a:ext>
            </a:extLst>
          </p:cNvPr>
          <p:cNvSpPr txBox="1"/>
          <p:nvPr/>
        </p:nvSpPr>
        <p:spPr>
          <a:xfrm>
            <a:off x="7309126" y="1595489"/>
            <a:ext cx="3955500" cy="56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32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연구 측면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3" name="그래픽 2" descr="표지판">
            <a:extLst>
              <a:ext uri="{FF2B5EF4-FFF2-40B4-BE49-F238E27FC236}">
                <a16:creationId xmlns:a16="http://schemas.microsoft.com/office/drawing/2014/main" id="{269716FE-2995-4B31-B1FB-01E810AEB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4722" y="2620004"/>
            <a:ext cx="2295654" cy="2295654"/>
          </a:xfrm>
          <a:prstGeom prst="rect">
            <a:avLst/>
          </a:prstGeom>
        </p:spPr>
      </p:pic>
      <p:sp>
        <p:nvSpPr>
          <p:cNvPr id="18" name="Google Shape;593;p42">
            <a:extLst>
              <a:ext uri="{FF2B5EF4-FFF2-40B4-BE49-F238E27FC236}">
                <a16:creationId xmlns:a16="http://schemas.microsoft.com/office/drawing/2014/main" id="{9DF21115-4F3A-4913-849E-0D06F22C520F}"/>
              </a:ext>
            </a:extLst>
          </p:cNvPr>
          <p:cNvSpPr txBox="1"/>
          <p:nvPr/>
        </p:nvSpPr>
        <p:spPr>
          <a:xfrm>
            <a:off x="7165965" y="5262511"/>
            <a:ext cx="4178310" cy="728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감성숙소에 대한 연구의 </a:t>
            </a:r>
            <a:endParaRPr lang="en-US" altLang="ko-KR"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전초적인 역할 수행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f60b370086_0_0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altLang="en-US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발전방향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605" name="Google Shape;605;gf60b370086_0_0"/>
          <p:cNvCxnSpPr/>
          <p:nvPr/>
        </p:nvCxnSpPr>
        <p:spPr>
          <a:xfrm>
            <a:off x="11980807" y="843572"/>
            <a:ext cx="0" cy="22956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606" name="Google Shape;606;gf60b370086_0_0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07" name="Google Shape;607;gf60b37008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24" y="2417622"/>
            <a:ext cx="1041369" cy="960442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f60b370086_0_0"/>
          <p:cNvSpPr txBox="1"/>
          <p:nvPr/>
        </p:nvSpPr>
        <p:spPr>
          <a:xfrm>
            <a:off x="2164080" y="2839357"/>
            <a:ext cx="6944100" cy="53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이미지 분석을 활용하면 실제 공간에 대한 분석 정확도 ↑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609" name="Google Shape;609;gf60b37008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044" y="5328484"/>
            <a:ext cx="792903" cy="8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f60b370086_0_0"/>
          <p:cNvSpPr txBox="1"/>
          <p:nvPr/>
        </p:nvSpPr>
        <p:spPr>
          <a:xfrm>
            <a:off x="2345563" y="5750531"/>
            <a:ext cx="946225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개인의 취향과 특성을 반영할 수 있는 맞춤형 추천 시스템을 통해 서비스 만족도 ↑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611" name="Google Shape;611;gf60b370086_0_0"/>
          <p:cNvSpPr txBox="1"/>
          <p:nvPr/>
        </p:nvSpPr>
        <p:spPr>
          <a:xfrm>
            <a:off x="-676115" y="3366790"/>
            <a:ext cx="3955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이미지 분석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612" name="Google Shape;612;gf60b370086_0_0"/>
          <p:cNvSpPr txBox="1"/>
          <p:nvPr/>
        </p:nvSpPr>
        <p:spPr>
          <a:xfrm>
            <a:off x="-704707" y="6241050"/>
            <a:ext cx="3955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개인화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3" name="그래픽 2" descr="시험관">
            <a:extLst>
              <a:ext uri="{FF2B5EF4-FFF2-40B4-BE49-F238E27FC236}">
                <a16:creationId xmlns:a16="http://schemas.microsoft.com/office/drawing/2014/main" id="{838C2D9C-4976-42C8-8F9D-A1E3F8C0D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952" y="1229092"/>
            <a:ext cx="788652" cy="788652"/>
          </a:xfrm>
          <a:prstGeom prst="rect">
            <a:avLst/>
          </a:prstGeom>
        </p:spPr>
      </p:pic>
      <p:sp>
        <p:nvSpPr>
          <p:cNvPr id="13" name="Google Shape;611;gf60b370086_0_0">
            <a:extLst>
              <a:ext uri="{FF2B5EF4-FFF2-40B4-BE49-F238E27FC236}">
                <a16:creationId xmlns:a16="http://schemas.microsoft.com/office/drawing/2014/main" id="{F0600341-B3C3-4172-A748-65B9177E8BE8}"/>
              </a:ext>
            </a:extLst>
          </p:cNvPr>
          <p:cNvSpPr txBox="1"/>
          <p:nvPr/>
        </p:nvSpPr>
        <p:spPr>
          <a:xfrm>
            <a:off x="-647473" y="2118405"/>
            <a:ext cx="3955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선행연구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4" name="Google Shape;608;gf60b370086_0_0">
            <a:extLst>
              <a:ext uri="{FF2B5EF4-FFF2-40B4-BE49-F238E27FC236}">
                <a16:creationId xmlns:a16="http://schemas.microsoft.com/office/drawing/2014/main" id="{C2737AF8-243A-414B-A803-BA333745A0D9}"/>
              </a:ext>
            </a:extLst>
          </p:cNvPr>
          <p:cNvSpPr txBox="1"/>
          <p:nvPr/>
        </p:nvSpPr>
        <p:spPr>
          <a:xfrm>
            <a:off x="2320849" y="1538015"/>
            <a:ext cx="9033801" cy="53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분야 연구가 활성화 된다면</a:t>
            </a:r>
            <a:r>
              <a:rPr lang="en-US" alt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분석 결과의 신뢰도나 객관성 ↑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9B86D9-FD4D-47BE-B13F-D52A51726D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32" y="3731726"/>
            <a:ext cx="1134176" cy="1134176"/>
          </a:xfrm>
          <a:prstGeom prst="rect">
            <a:avLst/>
          </a:prstGeom>
        </p:spPr>
      </p:pic>
      <p:sp>
        <p:nvSpPr>
          <p:cNvPr id="16" name="Google Shape;612;gf60b370086_0_0">
            <a:extLst>
              <a:ext uri="{FF2B5EF4-FFF2-40B4-BE49-F238E27FC236}">
                <a16:creationId xmlns:a16="http://schemas.microsoft.com/office/drawing/2014/main" id="{64C229CC-EC1A-4CB7-8F58-6FE7E9634223}"/>
              </a:ext>
            </a:extLst>
          </p:cNvPr>
          <p:cNvSpPr txBox="1"/>
          <p:nvPr/>
        </p:nvSpPr>
        <p:spPr>
          <a:xfrm>
            <a:off x="-647473" y="4895054"/>
            <a:ext cx="3955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숙소 예약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7" name="Google Shape;608;gf60b370086_0_0">
            <a:extLst>
              <a:ext uri="{FF2B5EF4-FFF2-40B4-BE49-F238E27FC236}">
                <a16:creationId xmlns:a16="http://schemas.microsoft.com/office/drawing/2014/main" id="{1856AAE9-E91D-4716-8D27-B0C4254932A5}"/>
              </a:ext>
            </a:extLst>
          </p:cNvPr>
          <p:cNvSpPr txBox="1"/>
          <p:nvPr/>
        </p:nvSpPr>
        <p:spPr>
          <a:xfrm>
            <a:off x="2300007" y="4213323"/>
            <a:ext cx="8861468" cy="53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여행일정</a:t>
            </a:r>
            <a:r>
              <a:rPr lang="en-US" alt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금액</a:t>
            </a:r>
            <a:r>
              <a:rPr lang="en-US" alt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예약기능 구현을 통해 서비스 완성도 ↑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b3a1ec526_0_1"/>
          <p:cNvSpPr/>
          <p:nvPr/>
        </p:nvSpPr>
        <p:spPr>
          <a:xfrm>
            <a:off x="1524" y="0"/>
            <a:ext cx="12189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64" name="Google Shape;64;gcb3a1ec526_0_1"/>
          <p:cNvPicPr preferRelativeResize="0"/>
          <p:nvPr/>
        </p:nvPicPr>
        <p:blipFill rotWithShape="1">
          <a:blip r:embed="rId3">
            <a:alphaModFix/>
          </a:blip>
          <a:srcRect l="1312"/>
          <a:stretch/>
        </p:blipFill>
        <p:spPr>
          <a:xfrm>
            <a:off x="0" y="0"/>
            <a:ext cx="6115046" cy="343907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cb3a1ec526_0_1"/>
          <p:cNvSpPr txBox="1"/>
          <p:nvPr/>
        </p:nvSpPr>
        <p:spPr>
          <a:xfrm>
            <a:off x="617090" y="1143127"/>
            <a:ext cx="4887300" cy="10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SemiBold"/>
              <a:buNone/>
            </a:pPr>
            <a:r>
              <a:rPr lang="ko-KR" sz="7200" b="1" i="0" u="none" strike="noStrike" cap="none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Data 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SemiBold"/>
              <a:buNone/>
            </a:pPr>
            <a:r>
              <a:rPr lang="ko-KR" sz="7200" b="1" i="0" u="none" strike="noStrike" cap="none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science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40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40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66" name="Google Shape;66;gcb3a1ec526_0_1"/>
          <p:cNvSpPr txBox="1"/>
          <p:nvPr/>
        </p:nvSpPr>
        <p:spPr>
          <a:xfrm>
            <a:off x="6028820" y="1143127"/>
            <a:ext cx="6268500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OJO</a:t>
            </a:r>
            <a:endParaRPr sz="11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이민성</a:t>
            </a:r>
            <a:endParaRPr sz="11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김태리</a:t>
            </a:r>
            <a:endParaRPr sz="11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67" name="Google Shape;67;gcb3a1ec526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4476" y="3439076"/>
            <a:ext cx="6096000" cy="343152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cb3a1ec526_0_1"/>
          <p:cNvSpPr txBox="1"/>
          <p:nvPr/>
        </p:nvSpPr>
        <p:spPr>
          <a:xfrm>
            <a:off x="6542202" y="4597670"/>
            <a:ext cx="5203500" cy="10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SemiBold"/>
              <a:buNone/>
            </a:pPr>
            <a:r>
              <a:rPr lang="ko-KR" sz="7200" b="1" i="0" u="none" strike="noStrike" cap="none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Data Engineering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40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40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69" name="Google Shape;69;gcb3a1ec526_0_1"/>
          <p:cNvSpPr txBox="1"/>
          <p:nvPr/>
        </p:nvSpPr>
        <p:spPr>
          <a:xfrm>
            <a:off x="1623976" y="4320078"/>
            <a:ext cx="3358200" cy="16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OJO</a:t>
            </a:r>
            <a:endParaRPr sz="11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김정명</a:t>
            </a:r>
            <a:endParaRPr sz="11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박성하</a:t>
            </a:r>
            <a:endParaRPr sz="11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최원희</a:t>
            </a:r>
            <a:endParaRPr sz="11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f60b370086_0_26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개발 후기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618" name="Google Shape;618;gf60b370086_0_26"/>
          <p:cNvCxnSpPr/>
          <p:nvPr/>
        </p:nvCxnSpPr>
        <p:spPr>
          <a:xfrm>
            <a:off x="11980807" y="843572"/>
            <a:ext cx="0" cy="22956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619" name="Google Shape;619;gf60b370086_0_26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0" name="Google Shape;620;gf60b370086_0_26"/>
          <p:cNvSpPr txBox="1"/>
          <p:nvPr/>
        </p:nvSpPr>
        <p:spPr>
          <a:xfrm>
            <a:off x="2052320" y="2720251"/>
            <a:ext cx="8229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후기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저에게 유익하고 만족스러운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경험이였던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본 교육 목표의 최종 프로젝트가 무사히 끝나서 정말 기쁩니다. 데이터 엔지니어링 전 과정을 통해 배운 개념과 프로그램을 직접 사용했다는 부분이 프로젝트 내에서 가장 뜻깊은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부분이였습니다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.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크롤링과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open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api부터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spark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hadoop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mongo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airflow을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이용한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백엔드엔드와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Django를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이용한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프론트엔드까지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함께하며 도움주신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ojo조원분들에게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감사하다는 말 드리고 싶습니다. 프로젝트 기간 동안 아낌없이 조언주신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이경미강사님과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김성환 강사님께도 감사드립니다.</a:t>
            </a:r>
            <a:endParaRPr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621" name="Google Shape;621;gf60b370086_0_26"/>
          <p:cNvSpPr txBox="1"/>
          <p:nvPr/>
        </p:nvSpPr>
        <p:spPr>
          <a:xfrm>
            <a:off x="587630" y="2791371"/>
            <a:ext cx="112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최원희</a:t>
            </a:r>
            <a:endParaRPr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622" name="Google Shape;622;gf60b370086_0_26"/>
          <p:cNvSpPr txBox="1"/>
          <p:nvPr/>
        </p:nvSpPr>
        <p:spPr>
          <a:xfrm>
            <a:off x="680880" y="1627597"/>
            <a:ext cx="103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이민성</a:t>
            </a:r>
            <a:endParaRPr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623" name="Google Shape;623;gf60b370086_0_26"/>
          <p:cNvSpPr txBox="1"/>
          <p:nvPr/>
        </p:nvSpPr>
        <p:spPr>
          <a:xfrm>
            <a:off x="2052320" y="1684844"/>
            <a:ext cx="82296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후기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</a:t>
            </a:r>
            <a:r>
              <a:rPr 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새로운 분들과 새로운 프로젝트를 진행하면서, 많은 것을 배울 수 있었던 좋은 시간이었습니다. 쉽지 않은 경험이었지만 이 속에서도 여러 문제를 해결해가며 새로운 방법들을 다양하게 시도해볼 수 있었던 것은 좋았습니다. 프로젝트를 끝까지 함께 해준 팀원들과 옆에서 지속적인 관심과 도움을 주신 멘토님들, 김성환, 이경미 강사님께 감사인사 드리고 싶습니다.</a:t>
            </a:r>
            <a:endParaRPr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626" name="Google Shape;626;gf60b370086_0_26"/>
          <p:cNvCxnSpPr/>
          <p:nvPr/>
        </p:nvCxnSpPr>
        <p:spPr>
          <a:xfrm>
            <a:off x="1832600" y="1329000"/>
            <a:ext cx="0" cy="516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27" name="Google Shape;627;gf60b370086_0_26"/>
          <p:cNvCxnSpPr/>
          <p:nvPr/>
        </p:nvCxnSpPr>
        <p:spPr>
          <a:xfrm rot="10800000">
            <a:off x="575481" y="4806611"/>
            <a:ext cx="1022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3" name="Google Shape;623;gf60b370086_0_26">
            <a:extLst>
              <a:ext uri="{FF2B5EF4-FFF2-40B4-BE49-F238E27FC236}">
                <a16:creationId xmlns:a16="http://schemas.microsoft.com/office/drawing/2014/main" id="{4DC35173-84C4-4B10-9B75-B1BCFE7D96DB}"/>
              </a:ext>
            </a:extLst>
          </p:cNvPr>
          <p:cNvSpPr txBox="1"/>
          <p:nvPr/>
        </p:nvSpPr>
        <p:spPr>
          <a:xfrm>
            <a:off x="2052319" y="1304360"/>
            <a:ext cx="844931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역할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팀장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발표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PPT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제작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문서관리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작업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스케쥴링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모델링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분석모델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아키텍쳐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구성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분석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전처리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4" name="Google Shape;623;gf60b370086_0_26">
            <a:extLst>
              <a:ext uri="{FF2B5EF4-FFF2-40B4-BE49-F238E27FC236}">
                <a16:creationId xmlns:a16="http://schemas.microsoft.com/office/drawing/2014/main" id="{44633D32-505F-4CC2-8283-D456C3C9A9B9}"/>
              </a:ext>
            </a:extLst>
          </p:cNvPr>
          <p:cNvSpPr txBox="1"/>
          <p:nvPr/>
        </p:nvSpPr>
        <p:spPr>
          <a:xfrm>
            <a:off x="2062479" y="2424713"/>
            <a:ext cx="851568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역할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:PPT/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회의록 작업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파이프라인 구축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데이터수집 및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전처리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웹사이트 제작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서비스 구현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아이디어 제시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15" name="Google Shape;627;gf60b370086_0_26">
            <a:extLst>
              <a:ext uri="{FF2B5EF4-FFF2-40B4-BE49-F238E27FC236}">
                <a16:creationId xmlns:a16="http://schemas.microsoft.com/office/drawing/2014/main" id="{F332A03B-05FA-46CB-8445-CEB6129D6E14}"/>
              </a:ext>
            </a:extLst>
          </p:cNvPr>
          <p:cNvCxnSpPr/>
          <p:nvPr/>
        </p:nvCxnSpPr>
        <p:spPr>
          <a:xfrm rot="10800000">
            <a:off x="575481" y="2369077"/>
            <a:ext cx="1022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6" name="Google Shape;635;gf60b370086_0_40">
            <a:extLst>
              <a:ext uri="{FF2B5EF4-FFF2-40B4-BE49-F238E27FC236}">
                <a16:creationId xmlns:a16="http://schemas.microsoft.com/office/drawing/2014/main" id="{F1962921-3840-4F11-B9F7-D9B1FEAA7A51}"/>
              </a:ext>
            </a:extLst>
          </p:cNvPr>
          <p:cNvSpPr txBox="1"/>
          <p:nvPr/>
        </p:nvSpPr>
        <p:spPr>
          <a:xfrm>
            <a:off x="545180" y="5028088"/>
            <a:ext cx="112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박성하</a:t>
            </a:r>
            <a:endParaRPr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7" name="Google Shape;636;gf60b370086_0_40">
            <a:extLst>
              <a:ext uri="{FF2B5EF4-FFF2-40B4-BE49-F238E27FC236}">
                <a16:creationId xmlns:a16="http://schemas.microsoft.com/office/drawing/2014/main" id="{41B99102-CDBE-4E4B-8DB0-656C3E037EA2}"/>
              </a:ext>
            </a:extLst>
          </p:cNvPr>
          <p:cNvSpPr txBox="1"/>
          <p:nvPr/>
        </p:nvSpPr>
        <p:spPr>
          <a:xfrm>
            <a:off x="630080" y="3875299"/>
            <a:ext cx="103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김정명</a:t>
            </a:r>
            <a:endParaRPr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18" name="Google Shape;627;gf60b370086_0_26">
            <a:extLst>
              <a:ext uri="{FF2B5EF4-FFF2-40B4-BE49-F238E27FC236}">
                <a16:creationId xmlns:a16="http://schemas.microsoft.com/office/drawing/2014/main" id="{61649A6A-94CD-42C0-89FE-AFF88D8B9BB5}"/>
              </a:ext>
            </a:extLst>
          </p:cNvPr>
          <p:cNvCxnSpPr/>
          <p:nvPr/>
        </p:nvCxnSpPr>
        <p:spPr>
          <a:xfrm rot="10800000">
            <a:off x="575481" y="3622040"/>
            <a:ext cx="1022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" name="Google Shape;642;gf60b370086_0_40">
            <a:extLst>
              <a:ext uri="{FF2B5EF4-FFF2-40B4-BE49-F238E27FC236}">
                <a16:creationId xmlns:a16="http://schemas.microsoft.com/office/drawing/2014/main" id="{DD08841A-0F58-45F3-9CAE-399309D1F073}"/>
              </a:ext>
            </a:extLst>
          </p:cNvPr>
          <p:cNvSpPr txBox="1"/>
          <p:nvPr/>
        </p:nvSpPr>
        <p:spPr>
          <a:xfrm>
            <a:off x="2034150" y="4018411"/>
            <a:ext cx="8229600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후기 </a:t>
            </a:r>
            <a:r>
              <a:rPr lang="en-US" alt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팀원들과 함께 마지막 프로젝트를 진행하면서 많은 것들을 배우고 재밌는 </a:t>
            </a:r>
            <a:r>
              <a:rPr lang="ko-KR" sz="1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시간이였습니다</a:t>
            </a:r>
            <a:r>
              <a:rPr 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endParaRPr sz="10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진행 과정 중 많은 어려움이 있었지만 서로 분업을 통해 각자가 </a:t>
            </a:r>
            <a:r>
              <a:rPr lang="en-US" alt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해결할 수 있는 부분에 대해서 열심히 한 결과 좋은 결과물이 </a:t>
            </a:r>
            <a:r>
              <a:rPr lang="ko-KR" sz="1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만들어졌다고생각합니다</a:t>
            </a:r>
            <a:r>
              <a:rPr 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또한, 이번 교육과정으로 데이터 엔지니어에 대한 인프라 구축, </a:t>
            </a:r>
            <a:r>
              <a:rPr lang="ko-KR" sz="1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Spark</a:t>
            </a:r>
            <a:r>
              <a:rPr 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sz="1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Nosql</a:t>
            </a:r>
            <a:r>
              <a:rPr 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sz="1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Airflow</a:t>
            </a:r>
            <a:r>
              <a:rPr 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등 많은 것들을 사용한 덕분에 앞으로 많은 도움이 될 것이라고 생각합니다.</a:t>
            </a:r>
            <a:r>
              <a:rPr lang="en-US" alt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마지막으로 고생하신 팀원 분들과 </a:t>
            </a:r>
            <a:r>
              <a:rPr lang="ko-KR" sz="1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강사님들에게</a:t>
            </a:r>
            <a:r>
              <a:rPr 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감사하다는 말씀을 드리고 싶습니다.</a:t>
            </a:r>
            <a:endParaRPr sz="10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0" name="Google Shape;623;gf60b370086_0_26">
            <a:extLst>
              <a:ext uri="{FF2B5EF4-FFF2-40B4-BE49-F238E27FC236}">
                <a16:creationId xmlns:a16="http://schemas.microsoft.com/office/drawing/2014/main" id="{7FDBDA6E-2E00-4C51-9DED-EEA36D06A47B}"/>
              </a:ext>
            </a:extLst>
          </p:cNvPr>
          <p:cNvSpPr txBox="1"/>
          <p:nvPr/>
        </p:nvSpPr>
        <p:spPr>
          <a:xfrm>
            <a:off x="2092960" y="4910070"/>
            <a:ext cx="8229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역할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PPT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작업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전처리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데이터수집 및 웹사이트 제작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서비스 구현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1" name="Google Shape;623;gf60b370086_0_26">
            <a:extLst>
              <a:ext uri="{FF2B5EF4-FFF2-40B4-BE49-F238E27FC236}">
                <a16:creationId xmlns:a16="http://schemas.microsoft.com/office/drawing/2014/main" id="{DEFA1D73-5D2A-4E7A-827C-8EAF2E2E6BA8}"/>
              </a:ext>
            </a:extLst>
          </p:cNvPr>
          <p:cNvSpPr txBox="1"/>
          <p:nvPr/>
        </p:nvSpPr>
        <p:spPr>
          <a:xfrm>
            <a:off x="2092960" y="3671371"/>
            <a:ext cx="8229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역할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PPT/DFD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작업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아키텍처 설계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전처리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웹사이트 제작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서비스구현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2" name="Google Shape;641;gf60b370086_0_40">
            <a:extLst>
              <a:ext uri="{FF2B5EF4-FFF2-40B4-BE49-F238E27FC236}">
                <a16:creationId xmlns:a16="http://schemas.microsoft.com/office/drawing/2014/main" id="{D8B40F18-7E0F-4A86-959B-A5F6F79BA14C}"/>
              </a:ext>
            </a:extLst>
          </p:cNvPr>
          <p:cNvSpPr txBox="1"/>
          <p:nvPr/>
        </p:nvSpPr>
        <p:spPr>
          <a:xfrm>
            <a:off x="2129800" y="5257649"/>
            <a:ext cx="8229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후기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조원들의 도움으로 다양한 툴을 사용하고 공부할 수 있는 기회가 되었습니다. 최종적으로는 실제 서비스 구현까지 연결되어 교육과정 유종의 미를 거두게 된 좋은 경험이 되었습니다.</a:t>
            </a:r>
            <a:endParaRPr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23" name="Google Shape;627;gf60b370086_0_26">
            <a:extLst>
              <a:ext uri="{FF2B5EF4-FFF2-40B4-BE49-F238E27FC236}">
                <a16:creationId xmlns:a16="http://schemas.microsoft.com/office/drawing/2014/main" id="{0C20035A-2D6C-4FFD-9BF8-2D880D6221D3}"/>
              </a:ext>
            </a:extLst>
          </p:cNvPr>
          <p:cNvCxnSpPr/>
          <p:nvPr/>
        </p:nvCxnSpPr>
        <p:spPr>
          <a:xfrm rot="10800000">
            <a:off x="567240" y="5848701"/>
            <a:ext cx="1022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5" name="Google Shape;635;gf60b370086_0_40">
            <a:extLst>
              <a:ext uri="{FF2B5EF4-FFF2-40B4-BE49-F238E27FC236}">
                <a16:creationId xmlns:a16="http://schemas.microsoft.com/office/drawing/2014/main" id="{3CA861C1-92E3-4D67-8CE0-10426D4FB827}"/>
              </a:ext>
            </a:extLst>
          </p:cNvPr>
          <p:cNvSpPr txBox="1"/>
          <p:nvPr/>
        </p:nvSpPr>
        <p:spPr>
          <a:xfrm>
            <a:off x="598913" y="5968299"/>
            <a:ext cx="112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김태리</a:t>
            </a:r>
            <a:endParaRPr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6" name="Google Shape;623;gf60b370086_0_26">
            <a:extLst>
              <a:ext uri="{FF2B5EF4-FFF2-40B4-BE49-F238E27FC236}">
                <a16:creationId xmlns:a16="http://schemas.microsoft.com/office/drawing/2014/main" id="{FE96D069-6535-422F-A0BA-8C93034A3B0A}"/>
              </a:ext>
            </a:extLst>
          </p:cNvPr>
          <p:cNvSpPr txBox="1"/>
          <p:nvPr/>
        </p:nvSpPr>
        <p:spPr>
          <a:xfrm>
            <a:off x="2052319" y="5988228"/>
            <a:ext cx="8229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역할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문서 작업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선행연구 조사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전처리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데이터 분석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모델링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cb3a1ec526_0_205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Reference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648" name="Google Shape;648;gcb3a1ec526_0_205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49" name="Google Shape;649;gcb3a1ec526_0_205"/>
          <p:cNvGraphicFramePr/>
          <p:nvPr>
            <p:extLst>
              <p:ext uri="{D42A27DB-BD31-4B8C-83A1-F6EECF244321}">
                <p14:modId xmlns:p14="http://schemas.microsoft.com/office/powerpoint/2010/main" val="1232636332"/>
              </p:ext>
            </p:extLst>
          </p:nvPr>
        </p:nvGraphicFramePr>
        <p:xfrm>
          <a:off x="426982" y="1239987"/>
          <a:ext cx="10850500" cy="5248787"/>
        </p:xfrm>
        <a:graphic>
          <a:graphicData uri="http://schemas.openxmlformats.org/drawingml/2006/table">
            <a:tbl>
              <a:tblPr>
                <a:noFill/>
                <a:tableStyleId>{AD9B2673-90CE-4790-8082-7C19D98FCE22}</a:tableStyleId>
              </a:tblPr>
              <a:tblGrid>
                <a:gridCol w="243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저자</a:t>
                      </a:r>
                      <a:endParaRPr sz="11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참고자료</a:t>
                      </a:r>
                      <a:endParaRPr sz="11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Anna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Huang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.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(2008)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Similarity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measures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for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text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document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clustering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.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In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Proceedings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of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the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sixth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new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zealand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computer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science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research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20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student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conference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(NZCSRSC2008),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Christchurch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, New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Zealand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,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pages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49–56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Inderjit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S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Dhillon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and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Dharmendra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S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Modha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.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(2001)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Concept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decompositions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for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large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sparse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text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data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120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using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clustering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.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Machine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learning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, 42(1):143–175, 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전병국,안현청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(2015)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사용자 리뷰 마이닝을 결합한 협업 필터링 시스템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 *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스마트폰 앱 추천에의 응용*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.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한국지능정보시스템학회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임명진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김판구,신주현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(2020)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리뷰의 의미적 토픽 분류를 적용한 감성 분석 모델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. Smart Media Journal / Vol.9, No.2 / ISSN:2287-1322 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현지연, 유상이, 이상용(2019)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평점과 리뷰 텍스트 감성분석을 결합한 추천시스템 향상 방안 연구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.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한국지능정보시스템학회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지능정보연구 제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25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권 제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호</a:t>
                      </a: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박호연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김경재(2021)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BERT 기반 감성분석을 이용한 추천시스템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한국지능정보시스템학회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지능정보연구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제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27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권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제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 1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호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 , 2021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년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pp.1 - 15 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소셜미디어 빅데이터 활용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국내관광 트렌드 분석 및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2019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트렌드 전망</a:t>
                      </a: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한국관광공사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한국빅데이터센터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2028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년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163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이현석, 안성훈 외 5명(2016)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Word2Vec을 이용한 웹 문서 클러스터링 시스템 구현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 한국정보처리학회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2016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년도 추계학술발표대회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pp.26 - 29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90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임근영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,·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조영복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(2018)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딥러닝과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Char2Vec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을 이용한 문장 유사도 판별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한국정보통신학회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한국정보통신학회논문지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Vol. 22, No. 10: 1300~1306, Oct. 2018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089003"/>
                  </a:ext>
                </a:extLst>
              </a:tr>
              <a:tr h="33990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배영준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장호택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 외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명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(2018)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향상된 </a:t>
                      </a:r>
                      <a:r>
                        <a:rPr lang="en-US" altLang="ko-KR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TextRank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알고리즘을 이용한 자동 회의록 생성 시스템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한국정보전자통신기술학회논문지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v.11 no.5 , 2018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년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pp.467 - 474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56692"/>
                  </a:ext>
                </a:extLst>
              </a:tr>
              <a:tr h="33990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서봉원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(2016)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콘텐츠 추천 알고리즘의 진화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방송 트렌드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인사이트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2016. 04+05 VOL. 05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2897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오재택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이상용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(2020)</a:t>
                      </a: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Fuzzy-AHP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와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Word2Vec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학습 기법을 이용한 영화 추천시스템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한국디지털정책학회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</a:t>
                      </a:r>
                      <a:r>
                        <a:rPr lang="pt-BR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2020, vol.18, no.1, pp. 301-307 (7 pages)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19638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7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Web</a:t>
            </a: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 UI </a:t>
            </a:r>
            <a:r>
              <a:rPr lang="ko-KR" sz="36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Template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553" name="Google Shape;553;p37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54" name="Google Shape;55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3462" y="3980010"/>
            <a:ext cx="4320000" cy="268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272" y="3989985"/>
            <a:ext cx="4320000" cy="268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3462" y="1192193"/>
            <a:ext cx="4320000" cy="268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272" y="1202168"/>
            <a:ext cx="4320000" cy="268276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7"/>
          <p:cNvSpPr txBox="1"/>
          <p:nvPr/>
        </p:nvSpPr>
        <p:spPr>
          <a:xfrm>
            <a:off x="9275429" y="3220558"/>
            <a:ext cx="2819804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Bootstramp</a:t>
            </a:r>
            <a:r>
              <a:rPr lang="ko-KR" sz="16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6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템플렛</a:t>
            </a:r>
            <a:r>
              <a:rPr lang="ko-KR" sz="16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활용</a:t>
            </a:r>
            <a:endParaRPr sz="16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eriod"/>
            </a:pPr>
            <a:r>
              <a:rPr lang="ko-KR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메인 화면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3683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eriod"/>
            </a:pPr>
            <a:r>
              <a:rPr lang="ko-KR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감성숙소 테마 선택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eriod"/>
            </a:pPr>
            <a:r>
              <a:rPr lang="ko-KR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세부 숙소 선택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eriod"/>
            </a:pPr>
            <a:r>
              <a:rPr lang="ko-KR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해당 숙소 설명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59" name="Google Shape;559;p37"/>
          <p:cNvSpPr/>
          <p:nvPr/>
        </p:nvSpPr>
        <p:spPr>
          <a:xfrm>
            <a:off x="4727335" y="3926746"/>
            <a:ext cx="4459748" cy="2787817"/>
          </a:xfrm>
          <a:prstGeom prst="rect">
            <a:avLst/>
          </a:prstGeom>
          <a:noFill/>
          <a:ln w="3810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0" name="Google Shape;560;p37"/>
          <p:cNvSpPr/>
          <p:nvPr/>
        </p:nvSpPr>
        <p:spPr>
          <a:xfrm>
            <a:off x="4727335" y="1138929"/>
            <a:ext cx="4459748" cy="2787832"/>
          </a:xfrm>
          <a:prstGeom prst="rect">
            <a:avLst/>
          </a:prstGeom>
          <a:noFill/>
          <a:ln w="3810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1" name="Google Shape;561;p37"/>
          <p:cNvSpPr/>
          <p:nvPr/>
        </p:nvSpPr>
        <p:spPr>
          <a:xfrm>
            <a:off x="267587" y="1138929"/>
            <a:ext cx="4459748" cy="2787817"/>
          </a:xfrm>
          <a:prstGeom prst="rect">
            <a:avLst/>
          </a:prstGeom>
          <a:noFill/>
          <a:ln w="3810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2" name="Google Shape;562;p37"/>
          <p:cNvSpPr/>
          <p:nvPr/>
        </p:nvSpPr>
        <p:spPr>
          <a:xfrm>
            <a:off x="267587" y="3926744"/>
            <a:ext cx="4459748" cy="2787817"/>
          </a:xfrm>
          <a:prstGeom prst="rect">
            <a:avLst/>
          </a:prstGeom>
          <a:noFill/>
          <a:ln w="3810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3" name="Google Shape;563;p37"/>
          <p:cNvSpPr/>
          <p:nvPr/>
        </p:nvSpPr>
        <p:spPr>
          <a:xfrm>
            <a:off x="9926148" y="-38881"/>
            <a:ext cx="23544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 dirty="0">
                <a:solidFill>
                  <a:srgbClr val="A5A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출처 : https://</a:t>
            </a:r>
            <a:r>
              <a:rPr lang="ko-KR" sz="1100" dirty="0">
                <a:solidFill>
                  <a:srgbClr val="A5A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startbootstrap</a:t>
            </a:r>
            <a:r>
              <a:rPr lang="ko-KR" sz="1100" b="0" i="0" u="none" strike="noStrike" cap="none" dirty="0">
                <a:solidFill>
                  <a:srgbClr val="A5A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.com</a:t>
            </a:r>
            <a:endParaRPr sz="1100" b="0" i="0" u="none" strike="noStrike" cap="none" dirty="0">
              <a:solidFill>
                <a:srgbClr val="A5A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4" name="Google Shape;564;p37"/>
          <p:cNvSpPr/>
          <p:nvPr/>
        </p:nvSpPr>
        <p:spPr>
          <a:xfrm>
            <a:off x="4295336" y="1016361"/>
            <a:ext cx="288000" cy="288000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1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5" name="Google Shape;565;p37"/>
          <p:cNvSpPr/>
          <p:nvPr/>
        </p:nvSpPr>
        <p:spPr>
          <a:xfrm>
            <a:off x="8943256" y="1016125"/>
            <a:ext cx="288000" cy="288000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6" name="Google Shape;566;p37"/>
          <p:cNvSpPr/>
          <p:nvPr/>
        </p:nvSpPr>
        <p:spPr>
          <a:xfrm>
            <a:off x="4295336" y="4198479"/>
            <a:ext cx="288000" cy="288000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3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7" name="Google Shape;567;p37"/>
          <p:cNvSpPr/>
          <p:nvPr/>
        </p:nvSpPr>
        <p:spPr>
          <a:xfrm>
            <a:off x="8899084" y="4198479"/>
            <a:ext cx="288000" cy="288000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4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4"/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lt1">
              <a:alpha val="3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655" name="Google Shape;655;p44"/>
          <p:cNvSpPr txBox="1"/>
          <p:nvPr/>
        </p:nvSpPr>
        <p:spPr>
          <a:xfrm>
            <a:off x="3216341" y="3259228"/>
            <a:ext cx="5759319" cy="65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oppins SemiBold"/>
              <a:buNone/>
            </a:pPr>
            <a:r>
              <a:rPr lang="ko-KR" sz="4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THANK YOU</a:t>
            </a:r>
            <a:endParaRPr sz="4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oppins SemiBold"/>
              <a:sym typeface="Poppins SemiBold"/>
            </a:endParaRPr>
          </a:p>
        </p:txBody>
      </p:sp>
      <p:sp>
        <p:nvSpPr>
          <p:cNvPr id="656" name="Google Shape;656;p44"/>
          <p:cNvSpPr txBox="1"/>
          <p:nvPr/>
        </p:nvSpPr>
        <p:spPr>
          <a:xfrm>
            <a:off x="4118251" y="3820838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sz="1200" i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#</a:t>
            </a:r>
            <a:r>
              <a:rPr lang="ko-KR" sz="2000" i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</a:t>
            </a:r>
            <a:r>
              <a:rPr lang="ko-KR" sz="2000" i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ojo</a:t>
            </a:r>
            <a:endParaRPr sz="1600" i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2768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cb3a1ec526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34925"/>
            <a:ext cx="11119000" cy="54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cb3a1ec526_0_61"/>
          <p:cNvSpPr txBox="1"/>
          <p:nvPr/>
        </p:nvSpPr>
        <p:spPr>
          <a:xfrm>
            <a:off x="193525" y="254975"/>
            <a:ext cx="52362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sz="3200" b="1" dirty="0" err="1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Usecase</a:t>
            </a:r>
            <a:r>
              <a:rPr lang="ko-KR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다이어그램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15" name="Google Shape;315;gcb3a1ec526_0_61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6" name="Google Shape;316;gcb3a1ec526_0_61"/>
          <p:cNvSpPr txBox="1"/>
          <p:nvPr/>
        </p:nvSpPr>
        <p:spPr>
          <a:xfrm>
            <a:off x="152400" y="4421775"/>
            <a:ext cx="107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사용자</a:t>
            </a:r>
            <a:endParaRPr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1" name="Google Shape;321;gcb3a1ec526_0_67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2" name="Google Shape;322;gcb3a1ec526_0_67"/>
          <p:cNvSpPr txBox="1"/>
          <p:nvPr/>
        </p:nvSpPr>
        <p:spPr>
          <a:xfrm>
            <a:off x="300875" y="320625"/>
            <a:ext cx="5670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서비스 플로우</a:t>
            </a:r>
            <a:endParaRPr sz="27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3" name="Google Shape;323;gcb3a1ec526_0_67"/>
          <p:cNvSpPr/>
          <p:nvPr/>
        </p:nvSpPr>
        <p:spPr>
          <a:xfrm>
            <a:off x="126014" y="3598100"/>
            <a:ext cx="1084800" cy="563100"/>
          </a:xfrm>
          <a:prstGeom prst="roundRect">
            <a:avLst>
              <a:gd name="adj" fmla="val 50000"/>
            </a:avLst>
          </a:prstGeom>
          <a:solidFill>
            <a:srgbClr val="FFF2E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시작</a:t>
            </a:r>
            <a:endParaRPr sz="2000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324" name="Google Shape;324;gcb3a1ec526_0_67"/>
          <p:cNvSpPr/>
          <p:nvPr/>
        </p:nvSpPr>
        <p:spPr>
          <a:xfrm>
            <a:off x="3094566" y="1427132"/>
            <a:ext cx="10740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선호하는 </a:t>
            </a:r>
            <a:endParaRPr sz="115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숙소유형 선택</a:t>
            </a:r>
            <a:endParaRPr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5" name="Google Shape;325;gcb3a1ec526_0_67"/>
          <p:cNvSpPr/>
          <p:nvPr/>
        </p:nvSpPr>
        <p:spPr>
          <a:xfrm>
            <a:off x="4465881" y="1427135"/>
            <a:ext cx="1074000" cy="511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추천 숙소리스트 확인</a:t>
            </a:r>
            <a:endParaRPr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6" name="Google Shape;326;gcb3a1ec526_0_67"/>
          <p:cNvSpPr/>
          <p:nvPr/>
        </p:nvSpPr>
        <p:spPr>
          <a:xfrm>
            <a:off x="1509364" y="3438039"/>
            <a:ext cx="2408188" cy="914264"/>
          </a:xfrm>
          <a:prstGeom prst="flowChartDecision">
            <a:avLst/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 dirty="0">
                <a:solidFill>
                  <a:srgbClr val="0C0C0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선호하는 숙소유형이 있습니까</a:t>
            </a:r>
            <a:r>
              <a:rPr lang="ko-KR" sz="1250" dirty="0">
                <a:solidFill>
                  <a:srgbClr val="0C0C0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?</a:t>
            </a:r>
            <a:endParaRPr sz="1250" dirty="0">
              <a:solidFill>
                <a:srgbClr val="0C0C0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327" name="Google Shape;327;gcb3a1ec526_0_67"/>
          <p:cNvSpPr/>
          <p:nvPr/>
        </p:nvSpPr>
        <p:spPr>
          <a:xfrm>
            <a:off x="10634857" y="3635252"/>
            <a:ext cx="1074000" cy="563100"/>
          </a:xfrm>
          <a:prstGeom prst="roundRect">
            <a:avLst>
              <a:gd name="adj" fmla="val 50000"/>
            </a:avLst>
          </a:prstGeom>
          <a:solidFill>
            <a:srgbClr val="FFF2E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완료</a:t>
            </a:r>
            <a:endParaRPr sz="2200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28" name="Google Shape;328;gcb3a1ec526_0_67"/>
          <p:cNvCxnSpPr/>
          <p:nvPr/>
        </p:nvCxnSpPr>
        <p:spPr>
          <a:xfrm>
            <a:off x="1240864" y="3879350"/>
            <a:ext cx="268500" cy="3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stealth" w="sm" len="sm"/>
          </a:ln>
        </p:spPr>
      </p:cxnSp>
      <p:sp>
        <p:nvSpPr>
          <p:cNvPr id="329" name="Google Shape;329;gcb3a1ec526_0_67"/>
          <p:cNvSpPr/>
          <p:nvPr/>
        </p:nvSpPr>
        <p:spPr>
          <a:xfrm>
            <a:off x="5837195" y="1368550"/>
            <a:ext cx="1816344" cy="637836"/>
          </a:xfrm>
          <a:prstGeom prst="flowChartDecision">
            <a:avLst/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 dirty="0">
                <a:solidFill>
                  <a:srgbClr val="0C0C0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적절한 숙소가</a:t>
            </a:r>
            <a:endParaRPr sz="1150" dirty="0">
              <a:solidFill>
                <a:srgbClr val="0C0C0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 dirty="0">
                <a:solidFill>
                  <a:srgbClr val="0C0C0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리스트에 있습니까?  </a:t>
            </a:r>
            <a:endParaRPr sz="1150" dirty="0">
              <a:solidFill>
                <a:srgbClr val="0C0C0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330" name="Google Shape;330;gcb3a1ec526_0_67"/>
          <p:cNvSpPr/>
          <p:nvPr/>
        </p:nvSpPr>
        <p:spPr>
          <a:xfrm>
            <a:off x="2107179" y="2175098"/>
            <a:ext cx="774900" cy="563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 err="1">
                <a:solidFill>
                  <a:srgbClr val="0078D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Yes</a:t>
            </a:r>
            <a:endParaRPr sz="1700" dirty="0">
              <a:solidFill>
                <a:srgbClr val="0078D7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331" name="Google Shape;331;gcb3a1ec526_0_67"/>
          <p:cNvSpPr/>
          <p:nvPr/>
        </p:nvSpPr>
        <p:spPr>
          <a:xfrm>
            <a:off x="3094566" y="5969221"/>
            <a:ext cx="10848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둘러보기</a:t>
            </a:r>
            <a:endParaRPr sz="125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선택</a:t>
            </a:r>
            <a:endParaRPr sz="125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2" name="Google Shape;332;gcb3a1ec526_0_67"/>
          <p:cNvSpPr txBox="1"/>
          <p:nvPr/>
        </p:nvSpPr>
        <p:spPr>
          <a:xfrm>
            <a:off x="2440902" y="5371890"/>
            <a:ext cx="41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NO</a:t>
            </a:r>
            <a:endParaRPr sz="1300" b="1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33" name="Google Shape;333;gcb3a1ec526_0_67"/>
          <p:cNvCxnSpPr>
            <a:stCxn id="326" idx="2"/>
            <a:endCxn id="331" idx="1"/>
          </p:cNvCxnSpPr>
          <p:nvPr/>
        </p:nvCxnSpPr>
        <p:spPr>
          <a:xfrm rot="16200000" flipH="1">
            <a:off x="1954703" y="5111058"/>
            <a:ext cx="1898618" cy="381108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gcb3a1ec526_0_67"/>
          <p:cNvCxnSpPr>
            <a:stCxn id="326" idx="0"/>
            <a:endCxn id="324" idx="1"/>
          </p:cNvCxnSpPr>
          <p:nvPr/>
        </p:nvCxnSpPr>
        <p:spPr>
          <a:xfrm rot="5400000" flipH="1" flipV="1">
            <a:off x="2039409" y="2382882"/>
            <a:ext cx="1729207" cy="381108"/>
          </a:xfrm>
          <a:prstGeom prst="bentConnector2">
            <a:avLst/>
          </a:prstGeom>
          <a:noFill/>
          <a:ln w="952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gcb3a1ec526_0_67"/>
          <p:cNvCxnSpPr>
            <a:endCxn id="325" idx="1"/>
          </p:cNvCxnSpPr>
          <p:nvPr/>
        </p:nvCxnSpPr>
        <p:spPr>
          <a:xfrm rot="10800000" flipH="1">
            <a:off x="4168881" y="1683035"/>
            <a:ext cx="297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36" name="Google Shape;336;gcb3a1ec526_0_67"/>
          <p:cNvCxnSpPr>
            <a:stCxn id="325" idx="3"/>
            <a:endCxn id="329" idx="1"/>
          </p:cNvCxnSpPr>
          <p:nvPr/>
        </p:nvCxnSpPr>
        <p:spPr>
          <a:xfrm>
            <a:off x="5539881" y="1683035"/>
            <a:ext cx="2973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37" name="Google Shape;337;gcb3a1ec526_0_67"/>
          <p:cNvSpPr txBox="1"/>
          <p:nvPr/>
        </p:nvSpPr>
        <p:spPr>
          <a:xfrm>
            <a:off x="6811193" y="3451850"/>
            <a:ext cx="866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NO</a:t>
            </a:r>
            <a:endParaRPr sz="1300" b="1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338" name="Google Shape;338;gcb3a1ec526_0_67"/>
          <p:cNvSpPr/>
          <p:nvPr/>
        </p:nvSpPr>
        <p:spPr>
          <a:xfrm>
            <a:off x="8694157" y="3628661"/>
            <a:ext cx="10740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숙소 상세정보</a:t>
            </a:r>
            <a:endParaRPr sz="125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확인</a:t>
            </a:r>
            <a:endParaRPr sz="125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9" name="Google Shape;339;gcb3a1ec526_0_67"/>
          <p:cNvSpPr/>
          <p:nvPr/>
        </p:nvSpPr>
        <p:spPr>
          <a:xfrm>
            <a:off x="7700531" y="5969221"/>
            <a:ext cx="10740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인기숙소 리스트 확인</a:t>
            </a:r>
            <a:endParaRPr sz="19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340" name="Google Shape;340;gcb3a1ec526_0_67"/>
          <p:cNvCxnSpPr>
            <a:stCxn id="331" idx="3"/>
            <a:endCxn id="341" idx="1"/>
          </p:cNvCxnSpPr>
          <p:nvPr/>
        </p:nvCxnSpPr>
        <p:spPr>
          <a:xfrm>
            <a:off x="4179366" y="6250921"/>
            <a:ext cx="195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41" name="Google Shape;341;gcb3a1ec526_0_67"/>
          <p:cNvSpPr/>
          <p:nvPr/>
        </p:nvSpPr>
        <p:spPr>
          <a:xfrm>
            <a:off x="6136828" y="5969221"/>
            <a:ext cx="12303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대체숙소 </a:t>
            </a:r>
            <a:r>
              <a:rPr lang="ko-KR" sz="125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추천받기</a:t>
            </a:r>
            <a:endParaRPr sz="19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2" name="Google Shape;342;gcb3a1ec526_0_67"/>
          <p:cNvSpPr/>
          <p:nvPr/>
        </p:nvSpPr>
        <p:spPr>
          <a:xfrm>
            <a:off x="5837195" y="2509319"/>
            <a:ext cx="1816344" cy="637836"/>
          </a:xfrm>
          <a:prstGeom prst="flowChartDecision">
            <a:avLst/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 dirty="0">
                <a:solidFill>
                  <a:srgbClr val="0C0C0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숙소 유형을 </a:t>
            </a:r>
            <a:r>
              <a:rPr lang="ko-KR" sz="1150" dirty="0" err="1">
                <a:solidFill>
                  <a:srgbClr val="0C0C0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재선택하겠습니까</a:t>
            </a:r>
            <a:r>
              <a:rPr lang="ko-KR" sz="1150" dirty="0">
                <a:solidFill>
                  <a:srgbClr val="0C0C0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  </a:t>
            </a:r>
            <a:endParaRPr sz="1150" dirty="0">
              <a:solidFill>
                <a:srgbClr val="0C0C0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43" name="Google Shape;343;gcb3a1ec526_0_67"/>
          <p:cNvCxnSpPr>
            <a:stCxn id="324" idx="2"/>
            <a:endCxn id="342" idx="1"/>
          </p:cNvCxnSpPr>
          <p:nvPr/>
        </p:nvCxnSpPr>
        <p:spPr>
          <a:xfrm rot="-5400000" flipH="1">
            <a:off x="4315566" y="1306532"/>
            <a:ext cx="837600" cy="2205600"/>
          </a:xfrm>
          <a:prstGeom prst="bentConnector2">
            <a:avLst/>
          </a:prstGeom>
          <a:noFill/>
          <a:ln w="952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" name="Google Shape;344;gcb3a1ec526_0_67"/>
          <p:cNvSpPr/>
          <p:nvPr/>
        </p:nvSpPr>
        <p:spPr>
          <a:xfrm>
            <a:off x="4502473" y="2701652"/>
            <a:ext cx="774900" cy="563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 err="1">
                <a:solidFill>
                  <a:srgbClr val="0078D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Yes</a:t>
            </a:r>
            <a:endParaRPr sz="1700" dirty="0">
              <a:solidFill>
                <a:srgbClr val="0078D7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345" name="Google Shape;345;gcb3a1ec526_0_67"/>
          <p:cNvSpPr txBox="1"/>
          <p:nvPr/>
        </p:nvSpPr>
        <p:spPr>
          <a:xfrm>
            <a:off x="6811193" y="2104150"/>
            <a:ext cx="866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NO</a:t>
            </a:r>
            <a:endParaRPr sz="1300" b="1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46" name="Google Shape;346;gcb3a1ec526_0_67"/>
          <p:cNvCxnSpPr>
            <a:endCxn id="342" idx="0"/>
          </p:cNvCxnSpPr>
          <p:nvPr/>
        </p:nvCxnSpPr>
        <p:spPr>
          <a:xfrm rot="-5400000" flipH="1">
            <a:off x="6493518" y="2257469"/>
            <a:ext cx="503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gcb3a1ec526_0_67"/>
          <p:cNvCxnSpPr>
            <a:stCxn id="329" idx="3"/>
            <a:endCxn id="338" idx="0"/>
          </p:cNvCxnSpPr>
          <p:nvPr/>
        </p:nvCxnSpPr>
        <p:spPr>
          <a:xfrm>
            <a:off x="7653540" y="1687468"/>
            <a:ext cx="1577700" cy="1941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gcb3a1ec526_0_67"/>
          <p:cNvCxnSpPr>
            <a:stCxn id="338" idx="3"/>
            <a:endCxn id="327" idx="1"/>
          </p:cNvCxnSpPr>
          <p:nvPr/>
        </p:nvCxnSpPr>
        <p:spPr>
          <a:xfrm>
            <a:off x="9768157" y="3910361"/>
            <a:ext cx="866700" cy="63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49" name="Google Shape;349;gcb3a1ec526_0_67"/>
          <p:cNvCxnSpPr>
            <a:stCxn id="339" idx="3"/>
            <a:endCxn id="338" idx="2"/>
          </p:cNvCxnSpPr>
          <p:nvPr/>
        </p:nvCxnSpPr>
        <p:spPr>
          <a:xfrm rot="10800000" flipH="1">
            <a:off x="8774531" y="4192021"/>
            <a:ext cx="456600" cy="2058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gcb3a1ec526_0_67"/>
          <p:cNvCxnSpPr>
            <a:stCxn id="341" idx="3"/>
            <a:endCxn id="339" idx="1"/>
          </p:cNvCxnSpPr>
          <p:nvPr/>
        </p:nvCxnSpPr>
        <p:spPr>
          <a:xfrm>
            <a:off x="7367128" y="6250921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1" name="Google Shape;351;gcb3a1ec526_0_67"/>
          <p:cNvCxnSpPr>
            <a:stCxn id="342" idx="2"/>
            <a:endCxn id="341" idx="0"/>
          </p:cNvCxnSpPr>
          <p:nvPr/>
        </p:nvCxnSpPr>
        <p:spPr>
          <a:xfrm>
            <a:off x="6745368" y="3147155"/>
            <a:ext cx="6600" cy="2822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43562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b3a1ec526_0_171"/>
          <p:cNvSpPr txBox="1"/>
          <p:nvPr/>
        </p:nvSpPr>
        <p:spPr>
          <a:xfrm>
            <a:off x="300868" y="1187924"/>
            <a:ext cx="4850251" cy="533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25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Spherical</a:t>
            </a:r>
            <a:r>
              <a:rPr lang="ko-KR" sz="25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K-</a:t>
            </a:r>
            <a:r>
              <a:rPr lang="ko-KR" sz="25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means</a:t>
            </a:r>
            <a:endParaRPr sz="25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32" name="Google Shape;432;gcb3a1ec526_0_171"/>
          <p:cNvSpPr txBox="1"/>
          <p:nvPr/>
        </p:nvSpPr>
        <p:spPr>
          <a:xfrm>
            <a:off x="5686800" y="1905875"/>
            <a:ext cx="5796600" cy="4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702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고차원의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sparse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vectors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간의 거리 척도는 두 벡터에 포함된 공통 성분의 무엇인지를 측정하는 것이 중요하기 때문에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Jaccard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distance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,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Pearson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correlation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,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Cosine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distance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와 같은 척도를 쓰면 거리가 잘 정의되나,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Euclidean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distance를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이용하면 안됨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Anna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Huang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2008). </a:t>
            </a:r>
            <a:endParaRPr sz="155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endParaRPr sz="155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27025" algn="just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rgbClr val="555555"/>
              </a:buClr>
              <a:buSzPts val="1550"/>
              <a:buFont typeface="Lato"/>
              <a:buChar char="●"/>
            </a:pP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Cosine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distance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를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이용하면 모든 벡터가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unit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vector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화 되기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떄문에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k-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means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군집화는 아래 그림처럼 각도가 비슷한 (단어 분포가 비슷한) 문서를 하나의 군집으로 묶는 의미로 해석할 수 있습니다. 이처럼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sparse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vector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로 표현되는 문서 집합에 대한 k-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means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는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Cosine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distance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를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이용하는 것이 좋고,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Cosine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distance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를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이용하는 k-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means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를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Spherical</a:t>
            </a:r>
            <a:r>
              <a:rPr lang="ko-KR" sz="155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k-</a:t>
            </a:r>
            <a:r>
              <a:rPr lang="ko-KR" sz="155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means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라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함 (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Inderjit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et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al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., 2001).</a:t>
            </a:r>
            <a:endParaRPr sz="2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endParaRPr sz="15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433" name="Google Shape;433;gcb3a1ec526_0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68" y="1896175"/>
            <a:ext cx="5118857" cy="37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cb3a1ec526_0_171"/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군집분석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435" name="Google Shape;435;gcb3a1ec526_0_171"/>
          <p:cNvCxnSpPr/>
          <p:nvPr/>
        </p:nvCxnSpPr>
        <p:spPr>
          <a:xfrm>
            <a:off x="84841" y="835707"/>
            <a:ext cx="12107100" cy="0"/>
          </a:xfrm>
          <a:prstGeom prst="straightConnector1">
            <a:avLst/>
          </a:prstGeom>
          <a:noFill/>
          <a:ln w="19050" cap="flat" cmpd="sng">
            <a:solidFill>
              <a:srgbClr val="544E4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071641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cb3a1ec526_0_359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altLang="en-US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군집분석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98" name="Google Shape;398;gcb3a1ec526_0_359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9" name="Google Shape;399;gcb3a1ec526_0_359"/>
          <p:cNvSpPr txBox="1"/>
          <p:nvPr/>
        </p:nvSpPr>
        <p:spPr>
          <a:xfrm>
            <a:off x="10610437" y="0"/>
            <a:ext cx="26913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100"/>
              <a:buFont typeface="Calibri"/>
              <a:buNone/>
            </a:pPr>
            <a:r>
              <a:rPr lang="ko-KR" sz="1100" dirty="0">
                <a:solidFill>
                  <a:srgbClr val="AEABA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출처: </a:t>
            </a:r>
            <a:r>
              <a:rPr lang="ko-KR" sz="1100" dirty="0" err="1">
                <a:solidFill>
                  <a:srgbClr val="AEABA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엠포스</a:t>
            </a:r>
            <a:r>
              <a:rPr lang="ko-KR" sz="1100" dirty="0">
                <a:solidFill>
                  <a:srgbClr val="AEABA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데이터 랩</a:t>
            </a:r>
            <a:endParaRPr sz="1100" b="0" i="0" u="none" strike="noStrike" cap="none" dirty="0">
              <a:solidFill>
                <a:srgbClr val="AEABA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402" name="Google Shape;402;gcb3a1ec526_0_359"/>
          <p:cNvSpPr txBox="1"/>
          <p:nvPr/>
        </p:nvSpPr>
        <p:spPr>
          <a:xfrm>
            <a:off x="6184825" y="2322525"/>
            <a:ext cx="5094600" cy="3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ko-KR" sz="28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TextRank의</a:t>
            </a:r>
            <a:r>
              <a:rPr lang="ko-KR" sz="28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특징</a:t>
            </a:r>
            <a:endParaRPr sz="28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endParaRPr sz="19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457200" lvl="0" indent="-339725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22222"/>
              </a:buClr>
              <a:buSzPts val="1750"/>
              <a:buChar char="●"/>
            </a:pPr>
            <a:r>
              <a:rPr lang="ko-KR" sz="1750" b="1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Co-</a:t>
            </a:r>
            <a:r>
              <a:rPr lang="ko-KR" sz="1750" b="1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occurrence</a:t>
            </a:r>
            <a:r>
              <a:rPr lang="ko-KR" sz="175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단어의 동시 발생 빈도</a:t>
            </a:r>
            <a:endParaRPr sz="1750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0" indent="-339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Char char="●"/>
            </a:pPr>
            <a:r>
              <a:rPr lang="ko-KR" sz="1750" b="1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그래프</a:t>
            </a:r>
            <a:r>
              <a:rPr lang="ko-KR" sz="175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텍스트의 어휘나 의미로 만든 그래프를 기반으로 함</a:t>
            </a:r>
            <a:endParaRPr sz="1750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0" indent="-339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Char char="●"/>
            </a:pPr>
            <a:r>
              <a:rPr lang="ko-KR" sz="1750" b="1" u="sng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 간 관계 중심</a:t>
            </a:r>
            <a:r>
              <a:rPr lang="ko-KR" sz="175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텍스트 간 관계를 </a:t>
            </a:r>
            <a:r>
              <a:rPr lang="ko-KR" sz="175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중심으로하여</a:t>
            </a:r>
            <a:r>
              <a:rPr lang="ko-KR" sz="175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분석</a:t>
            </a:r>
            <a:endParaRPr sz="1750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0" indent="-339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Char char="●"/>
            </a:pPr>
            <a:r>
              <a:rPr lang="ko-KR" sz="1750" b="1" u="sng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대표적 방법론</a:t>
            </a:r>
            <a:r>
              <a:rPr lang="ko-KR" sz="175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문서요약, 키워드 추출의 대표적인 방법론임</a:t>
            </a:r>
            <a:endParaRPr sz="1750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endParaRPr sz="15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03" name="Google Shape;403;gcb3a1ec526_0_359"/>
          <p:cNvSpPr txBox="1"/>
          <p:nvPr/>
        </p:nvSpPr>
        <p:spPr>
          <a:xfrm>
            <a:off x="1964005" y="5908125"/>
            <a:ext cx="50946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ko-KR" sz="9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출처:</a:t>
            </a:r>
            <a:r>
              <a:rPr lang="ko-KR" sz="900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https</a:t>
            </a:r>
            <a:r>
              <a:rPr lang="ko-KR" sz="9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://</a:t>
            </a:r>
            <a:r>
              <a:rPr lang="ko-KR" sz="900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excelsior-cjh.tistory.com</a:t>
            </a:r>
            <a:r>
              <a:rPr lang="ko-KR" sz="9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/93</a:t>
            </a:r>
            <a:endParaRPr sz="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404" name="Google Shape;404;gcb3a1ec526_0_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25" y="1941974"/>
            <a:ext cx="5253047" cy="403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6167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ko-KR" sz="36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주제 선정 배경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5459600" y="2638792"/>
            <a:ext cx="6131400" cy="245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None/>
            </a:pPr>
            <a:r>
              <a:rPr lang="ko-KR" altLang="en-US" dirty="0" err="1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여행트렌드분석</a:t>
            </a:r>
            <a:r>
              <a:rPr lang="ko-KR" altLang="en-US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업체에 따르면 </a:t>
            </a:r>
            <a:endParaRPr lang="en-US" altLang="ko-KR" dirty="0">
              <a:solidFill>
                <a:srgbClr val="3A383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None/>
            </a:pPr>
            <a:r>
              <a:rPr lang="ko-KR" sz="1400" b="0" i="0" u="none" strike="noStrike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지난 상반기 국내여행 심리가 </a:t>
            </a:r>
            <a:r>
              <a:rPr lang="ko-KR" sz="1400" b="0" i="0" strike="noStrike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사상최고치</a:t>
            </a:r>
            <a:r>
              <a:rPr lang="ko-KR" sz="1400" b="0" i="0" strike="noStrike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를 기록(</a:t>
            </a:r>
            <a:r>
              <a:rPr lang="ko-KR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2015년 8월 이후)</a:t>
            </a:r>
            <a:endParaRPr sz="1400" b="0" dirty="0">
              <a:solidFill>
                <a:srgbClr val="3A383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 i="0" u="none" strike="noStrike" dirty="0">
                <a:solidFill>
                  <a:srgbClr val="3A88C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국내 여행지</a:t>
            </a:r>
            <a:r>
              <a:rPr lang="ko-KR" sz="1400" b="0" i="0" u="none" strike="noStrike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중 수도권을 제외한 모든 권역이 코로나 이전보다 </a:t>
            </a:r>
            <a:r>
              <a:rPr lang="ko-KR" sz="1400" b="0" i="0" u="none" strike="noStrike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4~5%p 상승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 u="none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코로나19 속에서도 여전히 여행에 대한 </a:t>
            </a:r>
            <a:r>
              <a:rPr lang="ko-KR" altLang="en-US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관심도는 높음</a:t>
            </a:r>
            <a:endParaRPr sz="600" b="0" u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77" name="Google Shape;77;p5"/>
          <p:cNvCxnSpPr/>
          <p:nvPr/>
        </p:nvCxnSpPr>
        <p:spPr>
          <a:xfrm>
            <a:off x="300865" y="971459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" name="Google Shape;80;p5"/>
          <p:cNvCxnSpPr>
            <a:cxnSpLocks/>
          </p:cNvCxnSpPr>
          <p:nvPr/>
        </p:nvCxnSpPr>
        <p:spPr>
          <a:xfrm>
            <a:off x="5222870" y="1789863"/>
            <a:ext cx="0" cy="422949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82" name="Google Shape;82;p5" descr="옅은이(가) 표시된 사진&#10;&#10;자동 생성된 설명"/>
          <p:cNvPicPr preferRelativeResize="0"/>
          <p:nvPr/>
        </p:nvPicPr>
        <p:blipFill rotWithShape="1">
          <a:blip r:embed="rId3">
            <a:alphaModFix amt="41000"/>
          </a:blip>
          <a:srcRect l="52603" t="30152" r="27672" b="55350"/>
          <a:stretch/>
        </p:blipFill>
        <p:spPr>
          <a:xfrm>
            <a:off x="6969134" y="1958001"/>
            <a:ext cx="3455026" cy="201787"/>
          </a:xfrm>
          <a:prstGeom prst="rect">
            <a:avLst/>
          </a:prstGeom>
          <a:solidFill>
            <a:srgbClr val="F8F5F2"/>
          </a:solidFill>
          <a:ln>
            <a:noFill/>
          </a:ln>
        </p:spPr>
      </p:pic>
      <p:sp>
        <p:nvSpPr>
          <p:cNvPr id="83" name="Google Shape;83;p5"/>
          <p:cNvSpPr txBox="1"/>
          <p:nvPr/>
        </p:nvSpPr>
        <p:spPr>
          <a:xfrm>
            <a:off x="5629702" y="1455475"/>
            <a:ext cx="5791197" cy="50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코로나 19로 발생한 </a:t>
            </a:r>
            <a:r>
              <a:rPr lang="ko-KR" sz="2400" b="1" i="0" u="none" strike="noStrike" cap="none" dirty="0">
                <a:solidFill>
                  <a:srgbClr val="2E75B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여행 산업의 변동</a:t>
            </a:r>
            <a:endParaRPr sz="2400" b="1" i="0" u="none" strike="noStrike" cap="none" dirty="0">
              <a:solidFill>
                <a:srgbClr val="2E75B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12" name="Google Shape;82;p5" descr="옅은이(가) 표시된 사진&#10;&#10;자동 생성된 설명">
            <a:extLst>
              <a:ext uri="{FF2B5EF4-FFF2-40B4-BE49-F238E27FC236}">
                <a16:creationId xmlns:a16="http://schemas.microsoft.com/office/drawing/2014/main" id="{AD8045A8-A8AA-4651-A030-E004C903C813}"/>
              </a:ext>
            </a:extLst>
          </p:cNvPr>
          <p:cNvPicPr preferRelativeResize="0"/>
          <p:nvPr/>
        </p:nvPicPr>
        <p:blipFill rotWithShape="1">
          <a:blip r:embed="rId3">
            <a:alphaModFix amt="41000"/>
          </a:blip>
          <a:srcRect l="52603" t="30152" r="27672" b="55350"/>
          <a:stretch/>
        </p:blipFill>
        <p:spPr>
          <a:xfrm>
            <a:off x="7070734" y="5674680"/>
            <a:ext cx="3455026" cy="201787"/>
          </a:xfrm>
          <a:prstGeom prst="rect">
            <a:avLst/>
          </a:prstGeom>
          <a:solidFill>
            <a:srgbClr val="F8F5F2"/>
          </a:solidFill>
          <a:ln>
            <a:noFill/>
          </a:ln>
        </p:spPr>
      </p:pic>
      <p:pic>
        <p:nvPicPr>
          <p:cNvPr id="2052" name="Picture 4" descr="코로나여행트렌드, sk텔레콤, skt, 국내여행, 해외여행언제쯤">
            <a:extLst>
              <a:ext uri="{FF2B5EF4-FFF2-40B4-BE49-F238E27FC236}">
                <a16:creationId xmlns:a16="http://schemas.microsoft.com/office/drawing/2014/main" id="{F1A57665-52BA-488C-8852-94437ACBE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5" y="1583384"/>
            <a:ext cx="4652559" cy="4563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5"/>
          <p:cNvCxnSpPr/>
          <p:nvPr/>
        </p:nvCxnSpPr>
        <p:spPr>
          <a:xfrm>
            <a:off x="300865" y="971459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28" name="Picture 4" descr="확대이미지">
            <a:extLst>
              <a:ext uri="{FF2B5EF4-FFF2-40B4-BE49-F238E27FC236}">
                <a16:creationId xmlns:a16="http://schemas.microsoft.com/office/drawing/2014/main" id="{1BED541E-D3BA-4C04-B231-10905A33C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655" y="1253581"/>
            <a:ext cx="8712689" cy="4029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oogle Shape;82;p5" descr="옅은이(가) 표시된 사진&#10;&#10;자동 생성된 설명">
            <a:extLst>
              <a:ext uri="{FF2B5EF4-FFF2-40B4-BE49-F238E27FC236}">
                <a16:creationId xmlns:a16="http://schemas.microsoft.com/office/drawing/2014/main" id="{AC31529D-8CF1-4357-9848-BA84BB9179FD}"/>
              </a:ext>
            </a:extLst>
          </p:cNvPr>
          <p:cNvPicPr preferRelativeResize="0"/>
          <p:nvPr/>
        </p:nvPicPr>
        <p:blipFill rotWithShape="1">
          <a:blip r:embed="rId4">
            <a:alphaModFix amt="41000"/>
          </a:blip>
          <a:srcRect l="52603" t="30152" r="27672" b="55350"/>
          <a:stretch/>
        </p:blipFill>
        <p:spPr>
          <a:xfrm>
            <a:off x="1424694" y="5461988"/>
            <a:ext cx="9812265" cy="379821"/>
          </a:xfrm>
          <a:prstGeom prst="rect">
            <a:avLst/>
          </a:prstGeom>
          <a:solidFill>
            <a:srgbClr val="F8F5F2"/>
          </a:solidFill>
          <a:ln>
            <a:noFill/>
          </a:ln>
        </p:spPr>
      </p:pic>
      <p:sp>
        <p:nvSpPr>
          <p:cNvPr id="20" name="Google Shape;83;p5">
            <a:extLst>
              <a:ext uri="{FF2B5EF4-FFF2-40B4-BE49-F238E27FC236}">
                <a16:creationId xmlns:a16="http://schemas.microsoft.com/office/drawing/2014/main" id="{17680FB3-F13C-4E18-8A9C-BD2B89820D64}"/>
              </a:ext>
            </a:extLst>
          </p:cNvPr>
          <p:cNvSpPr txBox="1"/>
          <p:nvPr/>
        </p:nvSpPr>
        <p:spPr>
          <a:xfrm>
            <a:off x="3333542" y="6050870"/>
            <a:ext cx="5791197" cy="50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None/>
            </a:pPr>
            <a:r>
              <a:rPr lang="ko-KR" altLang="en-US" sz="2400" b="1" i="0" u="none" strike="noStrike" cap="none" dirty="0" err="1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힐링여행</a:t>
            </a:r>
            <a:r>
              <a:rPr lang="ko-KR" altLang="en-US" sz="2400" b="1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에</a:t>
            </a:r>
            <a:r>
              <a:rPr lang="ko-KR" altLang="en-US" sz="24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대한 관심이 지속적으로 증가</a:t>
            </a:r>
            <a:endParaRPr sz="2400" b="1" i="0" u="none" strike="noStrike" cap="none" dirty="0">
              <a:solidFill>
                <a:srgbClr val="2E75B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1" name="Google Shape;74;p5">
            <a:extLst>
              <a:ext uri="{FF2B5EF4-FFF2-40B4-BE49-F238E27FC236}">
                <a16:creationId xmlns:a16="http://schemas.microsoft.com/office/drawing/2014/main" id="{AB855CA6-039D-4F5B-929F-8C19B6DBC5FA}"/>
              </a:ext>
            </a:extLst>
          </p:cNvPr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ko-KR" sz="36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주제 선정 배경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193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5"/>
          <p:cNvCxnSpPr/>
          <p:nvPr/>
        </p:nvCxnSpPr>
        <p:spPr>
          <a:xfrm>
            <a:off x="300865" y="971459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0C2F7BF0-FDCF-43A8-9684-586897F32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10639"/>
            <a:ext cx="7620000" cy="3972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82;p5" descr="옅은이(가) 표시된 사진&#10;&#10;자동 생성된 설명">
            <a:extLst>
              <a:ext uri="{FF2B5EF4-FFF2-40B4-BE49-F238E27FC236}">
                <a16:creationId xmlns:a16="http://schemas.microsoft.com/office/drawing/2014/main" id="{564ED939-0916-4779-A3C1-52A8BDAB5724}"/>
              </a:ext>
            </a:extLst>
          </p:cNvPr>
          <p:cNvPicPr preferRelativeResize="0"/>
          <p:nvPr/>
        </p:nvPicPr>
        <p:blipFill rotWithShape="1">
          <a:blip r:embed="rId4">
            <a:alphaModFix amt="41000"/>
          </a:blip>
          <a:srcRect l="52603" t="30152" r="27672" b="55350"/>
          <a:stretch/>
        </p:blipFill>
        <p:spPr>
          <a:xfrm>
            <a:off x="1424694" y="5461988"/>
            <a:ext cx="9812265" cy="379821"/>
          </a:xfrm>
          <a:prstGeom prst="rect">
            <a:avLst/>
          </a:prstGeom>
          <a:solidFill>
            <a:srgbClr val="F8F5F2"/>
          </a:solidFill>
          <a:ln>
            <a:noFill/>
          </a:ln>
        </p:spPr>
      </p:pic>
      <p:sp>
        <p:nvSpPr>
          <p:cNvPr id="7" name="Google Shape;83;p5">
            <a:extLst>
              <a:ext uri="{FF2B5EF4-FFF2-40B4-BE49-F238E27FC236}">
                <a16:creationId xmlns:a16="http://schemas.microsoft.com/office/drawing/2014/main" id="{ADEF33A5-148B-4D06-A9B3-13C676BD398C}"/>
              </a:ext>
            </a:extLst>
          </p:cNvPr>
          <p:cNvSpPr txBox="1"/>
          <p:nvPr/>
        </p:nvSpPr>
        <p:spPr>
          <a:xfrm>
            <a:off x="2967782" y="6020597"/>
            <a:ext cx="6714698" cy="54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None/>
            </a:pPr>
            <a:r>
              <a:rPr lang="ko-KR" altLang="en-US" sz="24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코로나로 인해 </a:t>
            </a:r>
            <a:r>
              <a:rPr lang="ko-KR" altLang="en-US" sz="2400" b="1" i="0" u="none" strike="noStrike" cap="none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다양한 여행지에 대한 관광 수요 </a:t>
            </a:r>
            <a:r>
              <a:rPr lang="ko-KR" altLang="en-US" sz="24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증가</a:t>
            </a:r>
            <a:endParaRPr sz="2400" b="1" i="0" u="none" strike="noStrike" cap="none" dirty="0">
              <a:solidFill>
                <a:srgbClr val="2E75B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D0AB9-132C-4F83-A35D-8A2FFC186CF4}"/>
              </a:ext>
            </a:extLst>
          </p:cNvPr>
          <p:cNvSpPr txBox="1"/>
          <p:nvPr/>
        </p:nvSpPr>
        <p:spPr>
          <a:xfrm>
            <a:off x="9008400" y="5264872"/>
            <a:ext cx="19475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출처</a:t>
            </a:r>
            <a:r>
              <a:rPr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한국관광공사</a:t>
            </a:r>
          </a:p>
        </p:txBody>
      </p:sp>
      <p:sp>
        <p:nvSpPr>
          <p:cNvPr id="10" name="Google Shape;74;p5">
            <a:extLst>
              <a:ext uri="{FF2B5EF4-FFF2-40B4-BE49-F238E27FC236}">
                <a16:creationId xmlns:a16="http://schemas.microsoft.com/office/drawing/2014/main" id="{84B5722D-7A91-42BE-83B4-2975F49EA1B3}"/>
              </a:ext>
            </a:extLst>
          </p:cNvPr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ko-KR" sz="36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주제 선정 배경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7231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9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1" name="Google Shape;9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747" y="1737219"/>
            <a:ext cx="5499501" cy="3873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2" name="Google Shape;92;p9"/>
          <p:cNvCxnSpPr>
            <a:cxnSpLocks/>
          </p:cNvCxnSpPr>
          <p:nvPr/>
        </p:nvCxnSpPr>
        <p:spPr>
          <a:xfrm>
            <a:off x="6096000" y="1707000"/>
            <a:ext cx="0" cy="4246125"/>
          </a:xfrm>
          <a:prstGeom prst="straightConnector1">
            <a:avLst/>
          </a:prstGeom>
          <a:noFill/>
          <a:ln w="2857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9"/>
          <p:cNvSpPr/>
          <p:nvPr/>
        </p:nvSpPr>
        <p:spPr>
          <a:xfrm>
            <a:off x="4034382" y="4023225"/>
            <a:ext cx="1536900" cy="1587000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13" name="Google Shape;113;p9"/>
          <p:cNvSpPr txBox="1"/>
          <p:nvPr/>
        </p:nvSpPr>
        <p:spPr>
          <a:xfrm>
            <a:off x="6029325" y="2671162"/>
            <a:ext cx="6264600" cy="23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2700" marR="0" lvl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600"/>
            </a:pPr>
            <a:r>
              <a:rPr lang="ko-KR" sz="16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코로나로인해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국내 여행에 대한 관심도가 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높아짐</a:t>
            </a:r>
            <a:endParaRPr lang="en-US" altLang="ko-KR" sz="1600" b="0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12700" marR="0" lvl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600"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“</a:t>
            </a:r>
            <a:r>
              <a:rPr lang="ko-KR" sz="1600" b="0" i="0" u="none" strike="noStrike" cap="none" dirty="0">
                <a:solidFill>
                  <a:srgbClr val="5B9BD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힐링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”, “</a:t>
            </a:r>
            <a:r>
              <a:rPr lang="ko-KR" sz="1600" b="0" i="0" u="none" strike="noStrike" cap="none" dirty="0" err="1">
                <a:solidFill>
                  <a:srgbClr val="5B9BD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언택트</a:t>
            </a:r>
            <a:r>
              <a:rPr lang="ko-KR" sz="16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”를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키워드로 한 여행형태가 출현 </a:t>
            </a:r>
            <a:endParaRPr sz="12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12700" marR="0" lvl="0" algn="ctr" rtl="0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4472C4"/>
              </a:buClr>
              <a:buSzPts val="1600"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또한 </a:t>
            </a:r>
            <a:r>
              <a:rPr lang="ko-KR" sz="16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소확행·워라밸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등 라이프 스타일의 변화에 따라 </a:t>
            </a:r>
            <a:endParaRPr sz="1600" b="0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</a:pP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  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소규모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여행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이</a:t>
            </a:r>
            <a:r>
              <a:rPr lang="ko-KR" sz="1600" b="1" i="0" u="none" strike="noStrike" cap="none" dirty="0">
                <a:solidFill>
                  <a:srgbClr val="5B9BD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증가하</a:t>
            </a:r>
            <a:r>
              <a:rPr lang="ko-KR" altLang="en-US" sz="1600" b="1" i="0" u="none" strike="noStrike" cap="none" dirty="0">
                <a:solidFill>
                  <a:srgbClr val="5B9BD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고</a:t>
            </a:r>
            <a:r>
              <a:rPr lang="en-US" altLang="ko-KR" sz="1600" b="1" i="0" u="none" strike="noStrike" cap="none" dirty="0">
                <a:solidFill>
                  <a:srgbClr val="5B9BD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, </a:t>
            </a:r>
            <a:r>
              <a:rPr lang="ko-KR" altLang="en-US" sz="1600" b="1" i="0" u="none" strike="noStrike" cap="none" dirty="0">
                <a:solidFill>
                  <a:srgbClr val="5B9BD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감성숙소에 대한 관심도가 높아짐</a:t>
            </a:r>
            <a:endParaRPr sz="700" b="0" i="0" u="none" strike="noStrike" cap="none" dirty="0">
              <a:solidFill>
                <a:srgbClr val="5B9BD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900"/>
            </a:pPr>
            <a:br>
              <a:rPr lang="ko-KR" sz="9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</a:br>
            <a:endParaRPr sz="11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5" name="Google Shape;74;p5">
            <a:extLst>
              <a:ext uri="{FF2B5EF4-FFF2-40B4-BE49-F238E27FC236}">
                <a16:creationId xmlns:a16="http://schemas.microsoft.com/office/drawing/2014/main" id="{D9F40FAA-9967-4ECC-B460-A34C0B0AC1BD}"/>
              </a:ext>
            </a:extLst>
          </p:cNvPr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ko-KR" sz="36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주제 선정 배경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9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2" name="Google Shape;92;p9"/>
          <p:cNvCxnSpPr>
            <a:cxnSpLocks/>
          </p:cNvCxnSpPr>
          <p:nvPr/>
        </p:nvCxnSpPr>
        <p:spPr>
          <a:xfrm>
            <a:off x="5979729" y="1511770"/>
            <a:ext cx="0" cy="4527080"/>
          </a:xfrm>
          <a:prstGeom prst="straightConnector1">
            <a:avLst/>
          </a:prstGeom>
          <a:noFill/>
          <a:ln w="2857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89;p9">
            <a:extLst>
              <a:ext uri="{FF2B5EF4-FFF2-40B4-BE49-F238E27FC236}">
                <a16:creationId xmlns:a16="http://schemas.microsoft.com/office/drawing/2014/main" id="{25172D51-3136-400F-855A-42378053FD3B}"/>
              </a:ext>
            </a:extLst>
          </p:cNvPr>
          <p:cNvSpPr txBox="1"/>
          <p:nvPr/>
        </p:nvSpPr>
        <p:spPr>
          <a:xfrm>
            <a:off x="7149415" y="4742664"/>
            <a:ext cx="3884346" cy="154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12954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ko-KR" altLang="en-US" sz="20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독특한 운영전략</a:t>
            </a:r>
          </a:p>
          <a:p>
            <a:pPr marL="0" marR="0" lvl="0" indent="12954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alt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SNS </a:t>
            </a:r>
            <a:r>
              <a:rPr lang="ko-KR" altLang="en-US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마케팅을 활용하며</a:t>
            </a:r>
            <a:r>
              <a:rPr lang="en-US" alt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인기관광지부터 비인기관광지까지 다양한 위치에 입지하는 숙박업체</a:t>
            </a:r>
          </a:p>
        </p:txBody>
      </p:sp>
      <p:sp>
        <p:nvSpPr>
          <p:cNvPr id="32" name="Google Shape;94;p9">
            <a:extLst>
              <a:ext uri="{FF2B5EF4-FFF2-40B4-BE49-F238E27FC236}">
                <a16:creationId xmlns:a16="http://schemas.microsoft.com/office/drawing/2014/main" id="{ED6A0F42-BF07-4B50-B419-D57432F0BE4D}"/>
              </a:ext>
            </a:extLst>
          </p:cNvPr>
          <p:cNvSpPr/>
          <p:nvPr/>
        </p:nvSpPr>
        <p:spPr>
          <a:xfrm>
            <a:off x="6252995" y="1915382"/>
            <a:ext cx="865839" cy="865839"/>
          </a:xfrm>
          <a:prstGeom prst="ellipse">
            <a:avLst/>
          </a:prstGeom>
          <a:solidFill>
            <a:srgbClr val="ACB8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C2CDC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3" name="Google Shape;95;p9">
            <a:extLst>
              <a:ext uri="{FF2B5EF4-FFF2-40B4-BE49-F238E27FC236}">
                <a16:creationId xmlns:a16="http://schemas.microsoft.com/office/drawing/2014/main" id="{C3948D07-E357-4BC9-A9F5-12C6007F7592}"/>
              </a:ext>
            </a:extLst>
          </p:cNvPr>
          <p:cNvSpPr/>
          <p:nvPr/>
        </p:nvSpPr>
        <p:spPr>
          <a:xfrm>
            <a:off x="6252995" y="3354940"/>
            <a:ext cx="865839" cy="8658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737D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4" name="Google Shape;96;p9">
            <a:extLst>
              <a:ext uri="{FF2B5EF4-FFF2-40B4-BE49-F238E27FC236}">
                <a16:creationId xmlns:a16="http://schemas.microsoft.com/office/drawing/2014/main" id="{0C6766F9-4B93-4F2C-BF30-2FA87628553C}"/>
              </a:ext>
            </a:extLst>
          </p:cNvPr>
          <p:cNvSpPr/>
          <p:nvPr/>
        </p:nvSpPr>
        <p:spPr>
          <a:xfrm>
            <a:off x="6252995" y="4873606"/>
            <a:ext cx="865839" cy="865839"/>
          </a:xfrm>
          <a:prstGeom prst="ellipse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737D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grpSp>
        <p:nvGrpSpPr>
          <p:cNvPr id="35" name="Google Shape;97;p9">
            <a:extLst>
              <a:ext uri="{FF2B5EF4-FFF2-40B4-BE49-F238E27FC236}">
                <a16:creationId xmlns:a16="http://schemas.microsoft.com/office/drawing/2014/main" id="{10B44418-AD8A-463D-8366-39D1223B46FC}"/>
              </a:ext>
            </a:extLst>
          </p:cNvPr>
          <p:cNvGrpSpPr/>
          <p:nvPr/>
        </p:nvGrpSpPr>
        <p:grpSpPr>
          <a:xfrm>
            <a:off x="6478017" y="2149968"/>
            <a:ext cx="403465" cy="345827"/>
            <a:chOff x="2025651" y="4484688"/>
            <a:chExt cx="388938" cy="333375"/>
          </a:xfrm>
        </p:grpSpPr>
        <p:sp>
          <p:nvSpPr>
            <p:cNvPr id="36" name="Google Shape;98;p9">
              <a:extLst>
                <a:ext uri="{FF2B5EF4-FFF2-40B4-BE49-F238E27FC236}">
                  <a16:creationId xmlns:a16="http://schemas.microsoft.com/office/drawing/2014/main" id="{5A8C81BC-8C44-4CF6-890A-F9A50173C4BE}"/>
                </a:ext>
              </a:extLst>
            </p:cNvPr>
            <p:cNvSpPr/>
            <p:nvPr/>
          </p:nvSpPr>
          <p:spPr>
            <a:xfrm>
              <a:off x="2157413" y="4484688"/>
              <a:ext cx="125413" cy="80963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56" y="15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4"/>
                    <a:pt x="45" y="13"/>
                  </a:cubicBezTo>
                  <a:cubicBezTo>
                    <a:pt x="44" y="6"/>
                    <a:pt x="37" y="0"/>
                    <a:pt x="29" y="0"/>
                  </a:cubicBezTo>
                  <a:cubicBezTo>
                    <a:pt x="21" y="0"/>
                    <a:pt x="15" y="6"/>
                    <a:pt x="13" y="13"/>
                  </a:cubicBezTo>
                  <a:cubicBezTo>
                    <a:pt x="13" y="14"/>
                    <a:pt x="13" y="15"/>
                    <a:pt x="1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6"/>
                    <a:pt x="0" y="18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7"/>
                    <a:pt x="4" y="38"/>
                    <a:pt x="6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4" y="38"/>
                    <a:pt x="56" y="37"/>
                    <a:pt x="56" y="36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6"/>
                    <a:pt x="58" y="15"/>
                    <a:pt x="56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37" name="Google Shape;99;p9">
              <a:extLst>
                <a:ext uri="{FF2B5EF4-FFF2-40B4-BE49-F238E27FC236}">
                  <a16:creationId xmlns:a16="http://schemas.microsoft.com/office/drawing/2014/main" id="{4E883454-2028-455B-AF56-98152E73DBF3}"/>
                </a:ext>
              </a:extLst>
            </p:cNvPr>
            <p:cNvSpPr/>
            <p:nvPr/>
          </p:nvSpPr>
          <p:spPr>
            <a:xfrm>
              <a:off x="2243138" y="4624388"/>
              <a:ext cx="115888" cy="12700"/>
            </a:xfrm>
            <a:custGeom>
              <a:avLst/>
              <a:gdLst/>
              <a:ahLst/>
              <a:cxnLst/>
              <a:rect l="l" t="t" r="r" b="b"/>
              <a:pathLst>
                <a:path w="55" h="6" extrusionOk="0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5"/>
                    <a:pt x="53" y="6"/>
                    <a:pt x="5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38" name="Google Shape;100;p9">
              <a:extLst>
                <a:ext uri="{FF2B5EF4-FFF2-40B4-BE49-F238E27FC236}">
                  <a16:creationId xmlns:a16="http://schemas.microsoft.com/office/drawing/2014/main" id="{F3F00554-7634-4F0C-B9DF-4633D5522DF8}"/>
                </a:ext>
              </a:extLst>
            </p:cNvPr>
            <p:cNvSpPr/>
            <p:nvPr/>
          </p:nvSpPr>
          <p:spPr>
            <a:xfrm>
              <a:off x="2243138" y="4675188"/>
              <a:ext cx="115888" cy="12700"/>
            </a:xfrm>
            <a:custGeom>
              <a:avLst/>
              <a:gdLst/>
              <a:ahLst/>
              <a:cxnLst/>
              <a:rect l="l" t="t" r="r" b="b"/>
              <a:pathLst>
                <a:path w="55" h="6" extrusionOk="0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4"/>
                    <a:pt x="53" y="6"/>
                    <a:pt x="5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39" name="Google Shape;101;p9">
              <a:extLst>
                <a:ext uri="{FF2B5EF4-FFF2-40B4-BE49-F238E27FC236}">
                  <a16:creationId xmlns:a16="http://schemas.microsoft.com/office/drawing/2014/main" id="{466D9B19-B75B-4C61-8814-C1848923D285}"/>
                </a:ext>
              </a:extLst>
            </p:cNvPr>
            <p:cNvSpPr/>
            <p:nvPr/>
          </p:nvSpPr>
          <p:spPr>
            <a:xfrm>
              <a:off x="2243138" y="4724400"/>
              <a:ext cx="115888" cy="12700"/>
            </a:xfrm>
            <a:custGeom>
              <a:avLst/>
              <a:gdLst/>
              <a:ahLst/>
              <a:cxnLst/>
              <a:rect l="l" t="t" r="r" b="b"/>
              <a:pathLst>
                <a:path w="55" h="6" extrusionOk="0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2"/>
                    <a:pt x="55" y="3"/>
                  </a:cubicBezTo>
                  <a:cubicBezTo>
                    <a:pt x="55" y="5"/>
                    <a:pt x="53" y="6"/>
                    <a:pt x="5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40" name="Google Shape;102;p9">
              <a:extLst>
                <a:ext uri="{FF2B5EF4-FFF2-40B4-BE49-F238E27FC236}">
                  <a16:creationId xmlns:a16="http://schemas.microsoft.com/office/drawing/2014/main" id="{412F5B6C-5623-4B20-A793-E0451E16F5BF}"/>
                </a:ext>
              </a:extLst>
            </p:cNvPr>
            <p:cNvSpPr/>
            <p:nvPr/>
          </p:nvSpPr>
          <p:spPr>
            <a:xfrm>
              <a:off x="2025651" y="4524375"/>
              <a:ext cx="388938" cy="293688"/>
            </a:xfrm>
            <a:custGeom>
              <a:avLst/>
              <a:gdLst/>
              <a:ahLst/>
              <a:cxnLst/>
              <a:rect l="l" t="t" r="r" b="b"/>
              <a:pathLst>
                <a:path w="183" h="138" extrusionOk="0">
                  <a:moveTo>
                    <a:pt x="175" y="0"/>
                  </a:moveTo>
                  <a:cubicBezTo>
                    <a:pt x="175" y="0"/>
                    <a:pt x="145" y="0"/>
                    <a:pt x="133" y="0"/>
                  </a:cubicBezTo>
                  <a:cubicBezTo>
                    <a:pt x="131" y="0"/>
                    <a:pt x="131" y="2"/>
                    <a:pt x="131" y="2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2"/>
                    <a:pt x="131" y="12"/>
                  </a:cubicBezTo>
                  <a:cubicBezTo>
                    <a:pt x="140" y="12"/>
                    <a:pt x="164" y="12"/>
                    <a:pt x="164" y="12"/>
                  </a:cubicBezTo>
                  <a:cubicBezTo>
                    <a:pt x="168" y="12"/>
                    <a:pt x="171" y="15"/>
                    <a:pt x="171" y="20"/>
                  </a:cubicBezTo>
                  <a:cubicBezTo>
                    <a:pt x="171" y="119"/>
                    <a:pt x="171" y="119"/>
                    <a:pt x="171" y="119"/>
                  </a:cubicBezTo>
                  <a:cubicBezTo>
                    <a:pt x="171" y="123"/>
                    <a:pt x="168" y="126"/>
                    <a:pt x="164" y="126"/>
                  </a:cubicBezTo>
                  <a:cubicBezTo>
                    <a:pt x="19" y="126"/>
                    <a:pt x="19" y="126"/>
                    <a:pt x="19" y="126"/>
                  </a:cubicBezTo>
                  <a:cubicBezTo>
                    <a:pt x="15" y="126"/>
                    <a:pt x="11" y="123"/>
                    <a:pt x="11" y="1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5"/>
                    <a:pt x="15" y="12"/>
                    <a:pt x="19" y="12"/>
                  </a:cubicBezTo>
                  <a:cubicBezTo>
                    <a:pt x="19" y="12"/>
                    <a:pt x="42" y="12"/>
                    <a:pt x="51" y="12"/>
                  </a:cubicBezTo>
                  <a:cubicBezTo>
                    <a:pt x="52" y="12"/>
                    <a:pt x="52" y="11"/>
                    <a:pt x="52" y="11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0" y="0"/>
                    <a:pt x="49" y="0"/>
                  </a:cubicBezTo>
                  <a:cubicBezTo>
                    <a:pt x="3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5"/>
                    <a:pt x="3" y="138"/>
                    <a:pt x="7" y="138"/>
                  </a:cubicBezTo>
                  <a:cubicBezTo>
                    <a:pt x="175" y="138"/>
                    <a:pt x="175" y="138"/>
                    <a:pt x="175" y="138"/>
                  </a:cubicBezTo>
                  <a:cubicBezTo>
                    <a:pt x="179" y="138"/>
                    <a:pt x="183" y="135"/>
                    <a:pt x="183" y="130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4"/>
                    <a:pt x="179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41" name="Google Shape;103;p9">
              <a:extLst>
                <a:ext uri="{FF2B5EF4-FFF2-40B4-BE49-F238E27FC236}">
                  <a16:creationId xmlns:a16="http://schemas.microsoft.com/office/drawing/2014/main" id="{AB63008F-A167-411D-B5B3-D4EFF459DB00}"/>
                </a:ext>
              </a:extLst>
            </p:cNvPr>
            <p:cNvSpPr/>
            <p:nvPr/>
          </p:nvSpPr>
          <p:spPr>
            <a:xfrm>
              <a:off x="2116138" y="4603750"/>
              <a:ext cx="63500" cy="603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42" name="Google Shape;104;p9">
              <a:extLst>
                <a:ext uri="{FF2B5EF4-FFF2-40B4-BE49-F238E27FC236}">
                  <a16:creationId xmlns:a16="http://schemas.microsoft.com/office/drawing/2014/main" id="{6A2D4650-125E-4798-928B-29CC7A6B34CD}"/>
                </a:ext>
              </a:extLst>
            </p:cNvPr>
            <p:cNvSpPr/>
            <p:nvPr/>
          </p:nvSpPr>
          <p:spPr>
            <a:xfrm>
              <a:off x="2085976" y="4675188"/>
              <a:ext cx="120650" cy="68263"/>
            </a:xfrm>
            <a:custGeom>
              <a:avLst/>
              <a:gdLst/>
              <a:ahLst/>
              <a:cxnLst/>
              <a:rect l="l" t="t" r="r" b="b"/>
              <a:pathLst>
                <a:path w="57" h="32" extrusionOk="0">
                  <a:moveTo>
                    <a:pt x="57" y="31"/>
                  </a:moveTo>
                  <a:cubicBezTo>
                    <a:pt x="47" y="5"/>
                    <a:pt x="47" y="5"/>
                    <a:pt x="47" y="5"/>
                  </a:cubicBezTo>
                  <a:cubicBezTo>
                    <a:pt x="47" y="4"/>
                    <a:pt x="45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2" y="0"/>
                    <a:pt x="11" y="4"/>
                    <a:pt x="11" y="5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0" y="32"/>
                    <a:pt x="2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1"/>
                    <a:pt x="57" y="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</p:grpSp>
      <p:grpSp>
        <p:nvGrpSpPr>
          <p:cNvPr id="43" name="Google Shape;105;p9">
            <a:extLst>
              <a:ext uri="{FF2B5EF4-FFF2-40B4-BE49-F238E27FC236}">
                <a16:creationId xmlns:a16="http://schemas.microsoft.com/office/drawing/2014/main" id="{8BF555D8-13D2-4DE2-B036-EA17B1E5E8BC}"/>
              </a:ext>
            </a:extLst>
          </p:cNvPr>
          <p:cNvGrpSpPr/>
          <p:nvPr/>
        </p:nvGrpSpPr>
        <p:grpSpPr>
          <a:xfrm>
            <a:off x="6527095" y="3636540"/>
            <a:ext cx="320678" cy="303621"/>
            <a:chOff x="2700338" y="4484688"/>
            <a:chExt cx="447675" cy="423863"/>
          </a:xfrm>
        </p:grpSpPr>
        <p:sp>
          <p:nvSpPr>
            <p:cNvPr id="44" name="Google Shape;106;p9">
              <a:extLst>
                <a:ext uri="{FF2B5EF4-FFF2-40B4-BE49-F238E27FC236}">
                  <a16:creationId xmlns:a16="http://schemas.microsoft.com/office/drawing/2014/main" id="{E61BF1E1-4338-414E-BB8E-36A843EAD288}"/>
                </a:ext>
              </a:extLst>
            </p:cNvPr>
            <p:cNvSpPr/>
            <p:nvPr/>
          </p:nvSpPr>
          <p:spPr>
            <a:xfrm>
              <a:off x="2700338" y="4484688"/>
              <a:ext cx="447675" cy="423863"/>
            </a:xfrm>
            <a:custGeom>
              <a:avLst/>
              <a:gdLst/>
              <a:ahLst/>
              <a:cxnLst/>
              <a:rect l="l" t="t" r="r" b="b"/>
              <a:pathLst>
                <a:path w="211" h="200" extrusionOk="0">
                  <a:moveTo>
                    <a:pt x="211" y="192"/>
                  </a:moveTo>
                  <a:cubicBezTo>
                    <a:pt x="211" y="196"/>
                    <a:pt x="210" y="200"/>
                    <a:pt x="204" y="200"/>
                  </a:cubicBezTo>
                  <a:cubicBezTo>
                    <a:pt x="10" y="200"/>
                    <a:pt x="10" y="200"/>
                    <a:pt x="10" y="200"/>
                  </a:cubicBezTo>
                  <a:cubicBezTo>
                    <a:pt x="5" y="200"/>
                    <a:pt x="0" y="196"/>
                    <a:pt x="0" y="19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"/>
                    <a:pt x="4" y="0"/>
                    <a:pt x="8" y="0"/>
                  </a:cubicBezTo>
                  <a:cubicBezTo>
                    <a:pt x="12" y="0"/>
                    <a:pt x="16" y="1"/>
                    <a:pt x="16" y="7"/>
                  </a:cubicBezTo>
                  <a:cubicBezTo>
                    <a:pt x="16" y="174"/>
                    <a:pt x="16" y="174"/>
                    <a:pt x="16" y="174"/>
                  </a:cubicBezTo>
                  <a:cubicBezTo>
                    <a:pt x="16" y="180"/>
                    <a:pt x="20" y="184"/>
                    <a:pt x="26" y="184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10" y="184"/>
                    <a:pt x="211" y="188"/>
                    <a:pt x="211" y="1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45" name="Google Shape;107;p9">
              <a:extLst>
                <a:ext uri="{FF2B5EF4-FFF2-40B4-BE49-F238E27FC236}">
                  <a16:creationId xmlns:a16="http://schemas.microsoft.com/office/drawing/2014/main" id="{47E8DC10-1E7A-4AB7-94DF-D953F70BB054}"/>
                </a:ext>
              </a:extLst>
            </p:cNvPr>
            <p:cNvSpPr/>
            <p:nvPr/>
          </p:nvSpPr>
          <p:spPr>
            <a:xfrm>
              <a:off x="2768601" y="4524375"/>
              <a:ext cx="347663" cy="300038"/>
            </a:xfrm>
            <a:custGeom>
              <a:avLst/>
              <a:gdLst/>
              <a:ahLst/>
              <a:cxnLst/>
              <a:rect l="l" t="t" r="r" b="b"/>
              <a:pathLst>
                <a:path w="164" h="141" extrusionOk="0">
                  <a:moveTo>
                    <a:pt x="160" y="49"/>
                  </a:moveTo>
                  <a:cubicBezTo>
                    <a:pt x="163" y="51"/>
                    <a:pt x="164" y="50"/>
                    <a:pt x="164" y="47"/>
                  </a:cubicBezTo>
                  <a:cubicBezTo>
                    <a:pt x="160" y="5"/>
                    <a:pt x="160" y="5"/>
                    <a:pt x="160" y="5"/>
                  </a:cubicBezTo>
                  <a:cubicBezTo>
                    <a:pt x="160" y="2"/>
                    <a:pt x="158" y="0"/>
                    <a:pt x="155" y="1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3" y="17"/>
                    <a:pt x="113" y="19"/>
                    <a:pt x="115" y="21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5" y="27"/>
                    <a:pt x="125" y="30"/>
                    <a:pt x="124" y="32"/>
                  </a:cubicBezTo>
                  <a:cubicBezTo>
                    <a:pt x="94" y="78"/>
                    <a:pt x="94" y="78"/>
                    <a:pt x="94" y="78"/>
                  </a:cubicBezTo>
                  <a:cubicBezTo>
                    <a:pt x="92" y="80"/>
                    <a:pt x="89" y="81"/>
                    <a:pt x="87" y="80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7" y="61"/>
                    <a:pt x="34" y="62"/>
                    <a:pt x="32" y="6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1" y="102"/>
                    <a:pt x="0" y="106"/>
                    <a:pt x="0" y="10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0"/>
                    <a:pt x="1" y="141"/>
                    <a:pt x="3" y="139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42" y="93"/>
                    <a:pt x="46" y="92"/>
                    <a:pt x="48" y="93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8" y="112"/>
                    <a:pt x="101" y="111"/>
                    <a:pt x="103" y="108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6" y="43"/>
                    <a:pt x="149" y="42"/>
                    <a:pt x="152" y="44"/>
                  </a:cubicBezTo>
                  <a:lnTo>
                    <a:pt x="160" y="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</p:grpSp>
      <p:grpSp>
        <p:nvGrpSpPr>
          <p:cNvPr id="46" name="Google Shape;108;p9">
            <a:extLst>
              <a:ext uri="{FF2B5EF4-FFF2-40B4-BE49-F238E27FC236}">
                <a16:creationId xmlns:a16="http://schemas.microsoft.com/office/drawing/2014/main" id="{E7605E25-7B9B-42E1-BAB9-32FDDF1D78A2}"/>
              </a:ext>
            </a:extLst>
          </p:cNvPr>
          <p:cNvGrpSpPr/>
          <p:nvPr/>
        </p:nvGrpSpPr>
        <p:grpSpPr>
          <a:xfrm>
            <a:off x="6539045" y="5103774"/>
            <a:ext cx="324319" cy="378603"/>
            <a:chOff x="3497263" y="4408488"/>
            <a:chExt cx="369888" cy="431800"/>
          </a:xfrm>
        </p:grpSpPr>
        <p:sp>
          <p:nvSpPr>
            <p:cNvPr id="47" name="Google Shape;109;p9">
              <a:extLst>
                <a:ext uri="{FF2B5EF4-FFF2-40B4-BE49-F238E27FC236}">
                  <a16:creationId xmlns:a16="http://schemas.microsoft.com/office/drawing/2014/main" id="{E5BF22D6-ECCA-417A-AE4F-0BE7DC583141}"/>
                </a:ext>
              </a:extLst>
            </p:cNvPr>
            <p:cNvSpPr/>
            <p:nvPr/>
          </p:nvSpPr>
          <p:spPr>
            <a:xfrm>
              <a:off x="3554413" y="4616450"/>
              <a:ext cx="74613" cy="182563"/>
            </a:xfrm>
            <a:custGeom>
              <a:avLst/>
              <a:gdLst/>
              <a:ahLst/>
              <a:cxnLst/>
              <a:rect l="l" t="t" r="r" b="b"/>
              <a:pathLst>
                <a:path w="35" h="86" extrusionOk="0">
                  <a:moveTo>
                    <a:pt x="35" y="80"/>
                  </a:moveTo>
                  <a:cubicBezTo>
                    <a:pt x="35" y="83"/>
                    <a:pt x="32" y="86"/>
                    <a:pt x="29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0" y="83"/>
                    <a:pt x="0" y="8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48" name="Google Shape;110;p9">
              <a:extLst>
                <a:ext uri="{FF2B5EF4-FFF2-40B4-BE49-F238E27FC236}">
                  <a16:creationId xmlns:a16="http://schemas.microsoft.com/office/drawing/2014/main" id="{901090D4-CF6E-4185-B97B-9F06E9B12E6B}"/>
                </a:ext>
              </a:extLst>
            </p:cNvPr>
            <p:cNvSpPr/>
            <p:nvPr/>
          </p:nvSpPr>
          <p:spPr>
            <a:xfrm>
              <a:off x="3736976" y="4651375"/>
              <a:ext cx="74613" cy="147638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35" y="63"/>
                  </a:moveTo>
                  <a:cubicBezTo>
                    <a:pt x="35" y="66"/>
                    <a:pt x="32" y="69"/>
                    <a:pt x="29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2" y="69"/>
                    <a:pt x="0" y="66"/>
                    <a:pt x="0" y="6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49" name="Google Shape;111;p9">
              <a:extLst>
                <a:ext uri="{FF2B5EF4-FFF2-40B4-BE49-F238E27FC236}">
                  <a16:creationId xmlns:a16="http://schemas.microsoft.com/office/drawing/2014/main" id="{ADB322F9-B8D9-4C52-B9BB-BD05F4056CD6}"/>
                </a:ext>
              </a:extLst>
            </p:cNvPr>
            <p:cNvSpPr/>
            <p:nvPr/>
          </p:nvSpPr>
          <p:spPr>
            <a:xfrm>
              <a:off x="3646488" y="4567238"/>
              <a:ext cx="73025" cy="231775"/>
            </a:xfrm>
            <a:custGeom>
              <a:avLst/>
              <a:gdLst/>
              <a:ahLst/>
              <a:cxnLst/>
              <a:rect l="l" t="t" r="r" b="b"/>
              <a:pathLst>
                <a:path w="35" h="109" extrusionOk="0">
                  <a:moveTo>
                    <a:pt x="35" y="103"/>
                  </a:moveTo>
                  <a:cubicBezTo>
                    <a:pt x="35" y="106"/>
                    <a:pt x="32" y="109"/>
                    <a:pt x="29" y="109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2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1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50" name="Google Shape;112;p9">
              <a:extLst>
                <a:ext uri="{FF2B5EF4-FFF2-40B4-BE49-F238E27FC236}">
                  <a16:creationId xmlns:a16="http://schemas.microsoft.com/office/drawing/2014/main" id="{F8028922-E4F8-4740-8C52-1E3B3A2D7C25}"/>
                </a:ext>
              </a:extLst>
            </p:cNvPr>
            <p:cNvSpPr/>
            <p:nvPr/>
          </p:nvSpPr>
          <p:spPr>
            <a:xfrm>
              <a:off x="3497263" y="4408488"/>
              <a:ext cx="369888" cy="431800"/>
            </a:xfrm>
            <a:custGeom>
              <a:avLst/>
              <a:gdLst/>
              <a:ahLst/>
              <a:cxnLst/>
              <a:rect l="l" t="t" r="r" b="b"/>
              <a:pathLst>
                <a:path w="174" h="204" extrusionOk="0">
                  <a:moveTo>
                    <a:pt x="166" y="50"/>
                  </a:moveTo>
                  <a:cubicBezTo>
                    <a:pt x="113" y="6"/>
                    <a:pt x="113" y="6"/>
                    <a:pt x="113" y="6"/>
                  </a:cubicBezTo>
                  <a:cubicBezTo>
                    <a:pt x="109" y="3"/>
                    <a:pt x="102" y="0"/>
                    <a:pt x="9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"/>
                    <a:pt x="0" y="153"/>
                    <a:pt x="0" y="191"/>
                  </a:cubicBezTo>
                  <a:cubicBezTo>
                    <a:pt x="0" y="204"/>
                    <a:pt x="13" y="204"/>
                    <a:pt x="13" y="204"/>
                  </a:cubicBezTo>
                  <a:cubicBezTo>
                    <a:pt x="45" y="204"/>
                    <a:pt x="161" y="204"/>
                    <a:pt x="161" y="204"/>
                  </a:cubicBezTo>
                  <a:cubicBezTo>
                    <a:pt x="168" y="204"/>
                    <a:pt x="174" y="198"/>
                    <a:pt x="174" y="191"/>
                  </a:cubicBezTo>
                  <a:cubicBezTo>
                    <a:pt x="174" y="67"/>
                    <a:pt x="174" y="67"/>
                    <a:pt x="174" y="67"/>
                  </a:cubicBezTo>
                  <a:cubicBezTo>
                    <a:pt x="174" y="61"/>
                    <a:pt x="171" y="53"/>
                    <a:pt x="166" y="50"/>
                  </a:cubicBezTo>
                  <a:close/>
                  <a:moveTo>
                    <a:pt x="110" y="20"/>
                  </a:moveTo>
                  <a:cubicBezTo>
                    <a:pt x="110" y="16"/>
                    <a:pt x="112" y="19"/>
                    <a:pt x="112" y="19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4" y="54"/>
                    <a:pt x="157" y="57"/>
                    <a:pt x="152" y="57"/>
                  </a:cubicBezTo>
                  <a:cubicBezTo>
                    <a:pt x="142" y="57"/>
                    <a:pt x="113" y="57"/>
                    <a:pt x="113" y="57"/>
                  </a:cubicBezTo>
                  <a:cubicBezTo>
                    <a:pt x="111" y="57"/>
                    <a:pt x="110" y="56"/>
                    <a:pt x="110" y="54"/>
                  </a:cubicBezTo>
                  <a:cubicBezTo>
                    <a:pt x="110" y="54"/>
                    <a:pt x="110" y="28"/>
                    <a:pt x="110" y="20"/>
                  </a:cubicBezTo>
                  <a:close/>
                  <a:moveTo>
                    <a:pt x="161" y="195"/>
                  </a:moveTo>
                  <a:cubicBezTo>
                    <a:pt x="161" y="195"/>
                    <a:pt x="42" y="195"/>
                    <a:pt x="12" y="195"/>
                  </a:cubicBezTo>
                  <a:cubicBezTo>
                    <a:pt x="12" y="195"/>
                    <a:pt x="10" y="195"/>
                    <a:pt x="10" y="192"/>
                  </a:cubicBezTo>
                  <a:cubicBezTo>
                    <a:pt x="10" y="156"/>
                    <a:pt x="10" y="13"/>
                    <a:pt x="10" y="13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7" y="10"/>
                    <a:pt x="100" y="10"/>
                    <a:pt x="100" y="1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100" y="61"/>
                    <a:pt x="106" y="67"/>
                    <a:pt x="113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3" y="67"/>
                    <a:pt x="164" y="67"/>
                    <a:pt x="164" y="69"/>
                  </a:cubicBezTo>
                  <a:cubicBezTo>
                    <a:pt x="164" y="70"/>
                    <a:pt x="164" y="191"/>
                    <a:pt x="164" y="191"/>
                  </a:cubicBezTo>
                  <a:cubicBezTo>
                    <a:pt x="164" y="193"/>
                    <a:pt x="163" y="195"/>
                    <a:pt x="161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</p:grpSp>
      <p:sp>
        <p:nvSpPr>
          <p:cNvPr id="51" name="Google Shape;89;p9">
            <a:extLst>
              <a:ext uri="{FF2B5EF4-FFF2-40B4-BE49-F238E27FC236}">
                <a16:creationId xmlns:a16="http://schemas.microsoft.com/office/drawing/2014/main" id="{A2DCA4C9-4313-4A1C-AD27-F7776A7CD2BF}"/>
              </a:ext>
            </a:extLst>
          </p:cNvPr>
          <p:cNvSpPr txBox="1"/>
          <p:nvPr/>
        </p:nvSpPr>
        <p:spPr>
          <a:xfrm>
            <a:off x="7178684" y="3257507"/>
            <a:ext cx="4221566" cy="104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12954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ko-KR" sz="22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목표 서비스층</a:t>
            </a:r>
            <a:endParaRPr sz="2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12954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ko-KR" sz="15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20~30대 소규모 인원(2~4인)의 여행객으로</a:t>
            </a:r>
            <a:endParaRPr sz="15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12954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ko-KR" sz="15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독립적인 여행을 희망하는 사람들</a:t>
            </a:r>
            <a:endParaRPr sz="15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2" name="Google Shape;89;p9">
            <a:extLst>
              <a:ext uri="{FF2B5EF4-FFF2-40B4-BE49-F238E27FC236}">
                <a16:creationId xmlns:a16="http://schemas.microsoft.com/office/drawing/2014/main" id="{F341D550-4A5B-4C75-A850-60B1ADF7BA6C}"/>
              </a:ext>
            </a:extLst>
          </p:cNvPr>
          <p:cNvSpPr txBox="1"/>
          <p:nvPr/>
        </p:nvSpPr>
        <p:spPr>
          <a:xfrm>
            <a:off x="7128439" y="1830860"/>
            <a:ext cx="4221566" cy="104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12954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ko-KR" sz="20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확실한 개성</a:t>
            </a:r>
            <a:endParaRPr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12954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개성있는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인테리어와 특색으로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12954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이용자</a:t>
            </a:r>
            <a:r>
              <a:rPr lang="ko-KR" altLang="en-US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에게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독특한 경험과 느낌을 </a:t>
            </a:r>
            <a:r>
              <a:rPr lang="ko-KR" altLang="en-US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줄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수 있는 곳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12954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5" name="Google Shape;74;p5">
            <a:extLst>
              <a:ext uri="{FF2B5EF4-FFF2-40B4-BE49-F238E27FC236}">
                <a16:creationId xmlns:a16="http://schemas.microsoft.com/office/drawing/2014/main" id="{D9F40FAA-9967-4ECC-B460-A34C0B0AC1BD}"/>
              </a:ext>
            </a:extLst>
          </p:cNvPr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ko-KR" sz="36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주제 선정 배경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140A129-D516-4C4E-9845-5D86E2CA5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1" y="2308060"/>
            <a:ext cx="4950072" cy="3298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2E3885D-246B-4839-BDE9-457C647CFDDB}"/>
              </a:ext>
            </a:extLst>
          </p:cNvPr>
          <p:cNvSpPr txBox="1"/>
          <p:nvPr/>
        </p:nvSpPr>
        <p:spPr>
          <a:xfrm>
            <a:off x="4735964" y="5644172"/>
            <a:ext cx="970500" cy="223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출처</a:t>
            </a:r>
            <a:r>
              <a:rPr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호텔스닷컴</a:t>
            </a:r>
            <a:endParaRPr lang="ko-KR" altLang="en-US" sz="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9831291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2964</Words>
  <Application>Microsoft Office PowerPoint</Application>
  <PresentationFormat>와이드스크린</PresentationFormat>
  <Paragraphs>529</Paragraphs>
  <Slides>47</Slides>
  <Notes>47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에스코어 드림 6 Bold</vt:lpstr>
      <vt:lpstr>에스코어 드림 5 Medium</vt:lpstr>
      <vt:lpstr>에스코어 드림 4 Regular</vt:lpstr>
      <vt:lpstr>Lato</vt:lpstr>
      <vt:lpstr>Malgun Gothic</vt:lpstr>
      <vt:lpstr>Poppins SemiBold</vt:lpstr>
      <vt:lpstr>Calibri</vt:lpstr>
      <vt:lpstr>Nunito</vt:lpstr>
      <vt:lpstr>Arial</vt:lpstr>
      <vt:lpstr>에스코어 드림 9 Black</vt:lpstr>
      <vt:lpstr>Специальное оформление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choiwonhee</dc:creator>
  <cp:lastModifiedBy>이 민성</cp:lastModifiedBy>
  <cp:revision>30</cp:revision>
  <dcterms:created xsi:type="dcterms:W3CDTF">2016-05-17T07:43:39Z</dcterms:created>
  <dcterms:modified xsi:type="dcterms:W3CDTF">2021-10-08T06:02:47Z</dcterms:modified>
</cp:coreProperties>
</file>